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93CDDD"/>
    <a:srgbClr val="013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2098" y="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BE541-89A7-4739-A6A7-B798AEC20F50}" type="datetimeFigureOut">
              <a:rPr lang="nl-NL" smtClean="0"/>
              <a:t>16-10-2023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05BF6-72B7-4234-BEBC-C5C2DB2DF55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7569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05BF6-72B7-4234-BEBC-C5C2DB2DF55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964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64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24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56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6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9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6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31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7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20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31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D2B56-36E2-43BB-96B6-2DE66C26FE62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743A-82D5-419D-9C0E-A89FA392AD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04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nl/url?sa=i&amp;rct=j&amp;q=&amp;esrc=s&amp;source=images&amp;cd=&amp;cad=rja&amp;uact=8&amp;ved=2ahUKEwjAjYno9vveAhXI_KQKHQRRBjsQjRx6BAgBEAU&amp;url=https://www.care-iq.com/nl/logo-lumc/&amp;psig=AOvVaw2ilFHKDrKhcr05kLQl6MZW&amp;ust=1543660816278789" TargetMode="External"/><Relationship Id="rId7" Type="http://schemas.openxmlformats.org/officeDocument/2006/relationships/hyperlink" Target="https://www.lumc.nl/siteassets/over-het-lumc/afdelingen/klinische-farmacie-en-toxicologie/bestanden/tabel-genen-geneesmiddelen_feb2023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lumc.nl/org/kft/" TargetMode="External"/><Relationship Id="rId5" Type="http://schemas.openxmlformats.org/officeDocument/2006/relationships/hyperlink" Target="mailto:laboratoriumapotheek@lumc.nl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38F555B9-70EF-49EE-B8E5-7E070A5328FB}"/>
              </a:ext>
            </a:extLst>
          </p:cNvPr>
          <p:cNvSpPr/>
          <p:nvPr/>
        </p:nvSpPr>
        <p:spPr>
          <a:xfrm>
            <a:off x="113758" y="6920463"/>
            <a:ext cx="3433991" cy="877711"/>
          </a:xfrm>
          <a:prstGeom prst="rect">
            <a:avLst/>
          </a:prstGeom>
          <a:pattFill prst="pct50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D4B57AD-7E11-4BAC-9D56-75D7B33A6497}"/>
              </a:ext>
            </a:extLst>
          </p:cNvPr>
          <p:cNvSpPr/>
          <p:nvPr/>
        </p:nvSpPr>
        <p:spPr>
          <a:xfrm>
            <a:off x="3539891" y="6925481"/>
            <a:ext cx="3188960" cy="866451"/>
          </a:xfrm>
          <a:prstGeom prst="rect">
            <a:avLst/>
          </a:prstGeom>
          <a:pattFill prst="pct50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9BAFB3C-DEDE-467F-B0F9-3F08E569A97D}"/>
              </a:ext>
            </a:extLst>
          </p:cNvPr>
          <p:cNvSpPr/>
          <p:nvPr/>
        </p:nvSpPr>
        <p:spPr>
          <a:xfrm>
            <a:off x="123238" y="207566"/>
            <a:ext cx="6592279" cy="834264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Aanvraagformulier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Externen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Laboratorium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Klinische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Farmacie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Toxicologie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8" name="Picture 4" descr="Afbeeldingsresultaat voor lumc 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71" y="201608"/>
            <a:ext cx="833128" cy="833128"/>
          </a:xfrm>
          <a:prstGeom prst="rect">
            <a:avLst/>
          </a:prstGeom>
          <a:noFill/>
          <a:ln w="63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2860" y="200472"/>
            <a:ext cx="6592279" cy="954310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8751" y="3647087"/>
            <a:ext cx="6592279" cy="68461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45432" y="7800654"/>
            <a:ext cx="6592279" cy="68461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5433" y="7831337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 err="1"/>
              <a:t>Invullen</a:t>
            </a:r>
            <a:r>
              <a:rPr lang="en-US" sz="1100" b="1" i="1" dirty="0"/>
              <a:t> door Centrale </a:t>
            </a:r>
            <a:r>
              <a:rPr lang="en-US" sz="1100" b="1" i="1" dirty="0" err="1"/>
              <a:t>monsterontvangst</a:t>
            </a:r>
            <a:endParaRPr lang="en-GB" sz="1100" b="1" i="1" dirty="0"/>
          </a:p>
        </p:txBody>
      </p:sp>
      <p:sp>
        <p:nvSpPr>
          <p:cNvPr id="6" name="Rectangle 5"/>
          <p:cNvSpPr/>
          <p:nvPr/>
        </p:nvSpPr>
        <p:spPr>
          <a:xfrm>
            <a:off x="184984" y="8100041"/>
            <a:ext cx="1512168" cy="66563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>
                <a:solidFill>
                  <a:schemeClr val="tx1"/>
                </a:solidFill>
              </a:rPr>
              <a:t>LUMC </a:t>
            </a:r>
            <a:r>
              <a:rPr lang="en-US" sz="900" dirty="0" err="1">
                <a:solidFill>
                  <a:schemeClr val="tx1"/>
                </a:solidFill>
              </a:rPr>
              <a:t>nummer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13176" y="8100201"/>
            <a:ext cx="1080120" cy="6654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>
                <a:solidFill>
                  <a:schemeClr val="tx1"/>
                </a:solidFill>
              </a:rPr>
              <a:t>Code </a:t>
            </a:r>
            <a:r>
              <a:rPr lang="en-US" sz="900" dirty="0" err="1">
                <a:solidFill>
                  <a:schemeClr val="tx1"/>
                </a:solidFill>
              </a:rPr>
              <a:t>aanvrager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93296" y="8100201"/>
            <a:ext cx="576064" cy="66302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>
                <a:solidFill>
                  <a:schemeClr val="tx1"/>
                </a:solidFill>
              </a:rPr>
              <a:t>HIX Reg.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1488" y="8100201"/>
            <a:ext cx="1080120" cy="6628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>
                <a:solidFill>
                  <a:schemeClr val="tx1"/>
                </a:solidFill>
              </a:rPr>
              <a:t>2e </a:t>
            </a:r>
            <a:r>
              <a:rPr lang="en-US" sz="900" dirty="0" err="1">
                <a:solidFill>
                  <a:schemeClr val="tx1"/>
                </a:solidFill>
              </a:rPr>
              <a:t>controle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Glims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728" y="1346647"/>
            <a:ext cx="3421222" cy="2292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err="1"/>
              <a:t>Patientgegevens</a:t>
            </a:r>
            <a:endParaRPr lang="en-US" sz="1100" b="1" dirty="0"/>
          </a:p>
          <a:p>
            <a:pPr>
              <a:lnSpc>
                <a:spcPct val="150000"/>
              </a:lnSpc>
            </a:pPr>
            <a:r>
              <a:rPr lang="en-US" sz="1100" dirty="0"/>
              <a:t>Eigen </a:t>
            </a:r>
            <a:r>
              <a:rPr lang="en-US" sz="1100" dirty="0" err="1"/>
              <a:t>achternaam</a:t>
            </a:r>
            <a:r>
              <a:rPr lang="en-US" sz="1100" dirty="0"/>
              <a:t>  ___________ </a:t>
            </a:r>
            <a:r>
              <a:rPr lang="en-US" sz="1100" dirty="0" err="1"/>
              <a:t>Voorletters</a:t>
            </a:r>
            <a:r>
              <a:rPr lang="en-US" sz="1100" dirty="0"/>
              <a:t>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Naam</a:t>
            </a:r>
            <a:r>
              <a:rPr lang="en-US" sz="1100" dirty="0"/>
              <a:t> partner 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Geslacht</a:t>
            </a:r>
            <a:r>
              <a:rPr lang="en-US" sz="1100" dirty="0"/>
              <a:t>  _____</a:t>
            </a:r>
            <a:r>
              <a:rPr lang="en-US" sz="1100" dirty="0" err="1"/>
              <a:t>Geboortedatum</a:t>
            </a:r>
            <a:r>
              <a:rPr lang="en-US" sz="1100" dirty="0"/>
              <a:t> (</a:t>
            </a:r>
            <a:r>
              <a:rPr lang="en-US" sz="1100" dirty="0" err="1"/>
              <a:t>dd</a:t>
            </a:r>
            <a:r>
              <a:rPr lang="en-US" sz="1100" dirty="0"/>
              <a:t>/mm/</a:t>
            </a:r>
            <a:r>
              <a:rPr lang="en-US" sz="1100" dirty="0" err="1"/>
              <a:t>jjjj</a:t>
            </a:r>
            <a:r>
              <a:rPr lang="en-US" sz="1100" dirty="0"/>
              <a:t>) 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Adres</a:t>
            </a:r>
            <a:r>
              <a:rPr lang="en-US" sz="1100" dirty="0"/>
              <a:t>    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100" dirty="0"/>
              <a:t>Postcode _____________</a:t>
            </a:r>
            <a:r>
              <a:rPr lang="en-US" sz="1100" dirty="0" err="1"/>
              <a:t>Woonplaats</a:t>
            </a:r>
            <a:r>
              <a:rPr lang="en-US" sz="1100" dirty="0"/>
              <a:t> ______________</a:t>
            </a:r>
          </a:p>
          <a:p>
            <a:pPr>
              <a:lnSpc>
                <a:spcPct val="150000"/>
              </a:lnSpc>
            </a:pPr>
            <a:r>
              <a:rPr lang="en-US" sz="1100" dirty="0"/>
              <a:t>BSN _________________________________________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Polisnummer</a:t>
            </a:r>
            <a:r>
              <a:rPr lang="en-US" sz="1100" dirty="0"/>
              <a:t> __________________________________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Uw</a:t>
            </a:r>
            <a:r>
              <a:rPr lang="en-US" sz="1100" dirty="0"/>
              <a:t> </a:t>
            </a:r>
            <a:r>
              <a:rPr lang="en-US" sz="1100" dirty="0" err="1"/>
              <a:t>referentienummer</a:t>
            </a:r>
            <a:r>
              <a:rPr lang="en-US" sz="1100" dirty="0"/>
              <a:t> __________________________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145432" y="8816204"/>
            <a:ext cx="6592279" cy="68461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38511" y="8904095"/>
            <a:ext cx="249299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/>
              <a:t>Adres</a:t>
            </a:r>
            <a:r>
              <a:rPr lang="en-US" sz="900" dirty="0"/>
              <a:t>: </a:t>
            </a:r>
            <a:r>
              <a:rPr lang="en-US" sz="900" dirty="0" err="1"/>
              <a:t>Leids</a:t>
            </a:r>
            <a:r>
              <a:rPr lang="en-US" sz="900" dirty="0"/>
              <a:t> </a:t>
            </a:r>
            <a:r>
              <a:rPr lang="en-US" sz="900" dirty="0" err="1"/>
              <a:t>Universitair</a:t>
            </a:r>
            <a:r>
              <a:rPr lang="en-US" sz="900" dirty="0"/>
              <a:t> </a:t>
            </a:r>
            <a:r>
              <a:rPr lang="en-US" sz="900" dirty="0" err="1"/>
              <a:t>Medisch</a:t>
            </a:r>
            <a:r>
              <a:rPr lang="en-US" sz="900" dirty="0"/>
              <a:t> Centrum</a:t>
            </a:r>
            <a:endParaRPr lang="en-GB" sz="900" dirty="0"/>
          </a:p>
          <a:p>
            <a:r>
              <a:rPr lang="en-US" sz="900" dirty="0"/>
              <a:t>             </a:t>
            </a:r>
            <a:r>
              <a:rPr lang="en-US" sz="900" dirty="0" err="1"/>
              <a:t>Afdeling</a:t>
            </a:r>
            <a:r>
              <a:rPr lang="en-US" sz="900" dirty="0"/>
              <a:t> </a:t>
            </a:r>
            <a:r>
              <a:rPr lang="en-US" sz="900" dirty="0" err="1"/>
              <a:t>Klinische</a:t>
            </a:r>
            <a:r>
              <a:rPr lang="en-US" sz="900" dirty="0"/>
              <a:t> </a:t>
            </a:r>
            <a:r>
              <a:rPr lang="en-US" sz="900" dirty="0" err="1"/>
              <a:t>Farmacie</a:t>
            </a:r>
            <a:r>
              <a:rPr lang="en-US" sz="900" dirty="0"/>
              <a:t> &amp; </a:t>
            </a:r>
            <a:r>
              <a:rPr lang="en-US" sz="900" dirty="0" err="1"/>
              <a:t>Toxicologie</a:t>
            </a:r>
            <a:endParaRPr lang="en-US" sz="900" dirty="0"/>
          </a:p>
          <a:p>
            <a:r>
              <a:rPr lang="en-US" sz="900" dirty="0"/>
              <a:t>             Centrale </a:t>
            </a:r>
            <a:r>
              <a:rPr lang="en-US" sz="900" dirty="0" err="1"/>
              <a:t>receptie</a:t>
            </a:r>
            <a:r>
              <a:rPr lang="en-US" sz="900" dirty="0"/>
              <a:t> </a:t>
            </a:r>
            <a:r>
              <a:rPr lang="en-US" sz="900" dirty="0" err="1"/>
              <a:t>Afdeling</a:t>
            </a:r>
            <a:r>
              <a:rPr lang="en-US" sz="900" dirty="0"/>
              <a:t> KCL (route 855)</a:t>
            </a:r>
          </a:p>
          <a:p>
            <a:r>
              <a:rPr lang="en-US" sz="900" dirty="0"/>
              <a:t>             </a:t>
            </a:r>
            <a:r>
              <a:rPr lang="en-US" sz="900" dirty="0" err="1"/>
              <a:t>Antwoordnummer</a:t>
            </a:r>
            <a:r>
              <a:rPr lang="en-US" sz="900" dirty="0"/>
              <a:t> 10392</a:t>
            </a:r>
          </a:p>
          <a:p>
            <a:r>
              <a:rPr lang="en-US" sz="900" dirty="0"/>
              <a:t>             2300WB Leiden</a:t>
            </a:r>
            <a:r>
              <a:rPr lang="en-US" sz="800" dirty="0"/>
              <a:t>	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24783" y="8921705"/>
            <a:ext cx="337464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E-mail:</a:t>
            </a:r>
          </a:p>
          <a:p>
            <a:pPr algn="r"/>
            <a:r>
              <a:rPr lang="en-US" sz="900" dirty="0"/>
              <a:t>Laboratorium TDM/</a:t>
            </a:r>
            <a:r>
              <a:rPr lang="en-US" sz="900" dirty="0" err="1"/>
              <a:t>Toxicologie</a:t>
            </a:r>
            <a:r>
              <a:rPr lang="en-US" sz="900" dirty="0"/>
              <a:t>:</a:t>
            </a:r>
          </a:p>
          <a:p>
            <a:pPr algn="r"/>
            <a:r>
              <a:rPr lang="en-US" sz="900" dirty="0" err="1"/>
              <a:t>Consulent</a:t>
            </a:r>
            <a:r>
              <a:rPr lang="en-US" sz="900" dirty="0"/>
              <a:t> Laboratorium KFT:</a:t>
            </a:r>
          </a:p>
          <a:p>
            <a:pPr algn="r"/>
            <a:r>
              <a:rPr lang="en-US" sz="900" dirty="0"/>
              <a:t>Laboratorium </a:t>
            </a:r>
            <a:r>
              <a:rPr lang="en-US" sz="900" dirty="0" err="1"/>
              <a:t>Farmacogenetica</a:t>
            </a:r>
            <a:r>
              <a:rPr lang="en-US" sz="900" dirty="0"/>
              <a:t>:</a:t>
            </a:r>
          </a:p>
          <a:p>
            <a:pPr algn="r"/>
            <a:r>
              <a:rPr lang="en-US" sz="900" dirty="0"/>
              <a:t>			Website:</a:t>
            </a:r>
            <a:endParaRPr lang="en-US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4808252" y="8922247"/>
            <a:ext cx="170110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hlinkClick r:id="rId5"/>
              </a:rPr>
              <a:t>laboratoriumapotheek@lumc.nl</a:t>
            </a:r>
            <a:endParaRPr lang="en-US" sz="900" dirty="0"/>
          </a:p>
          <a:p>
            <a:r>
              <a:rPr lang="en-US" sz="900" dirty="0"/>
              <a:t>071-5263975 (</a:t>
            </a:r>
            <a:r>
              <a:rPr lang="en-US" sz="900" dirty="0" err="1"/>
              <a:t>bgg</a:t>
            </a:r>
            <a:r>
              <a:rPr lang="en-US" sz="900" dirty="0"/>
              <a:t> 071-5299411)</a:t>
            </a:r>
          </a:p>
          <a:p>
            <a:r>
              <a:rPr lang="en-US" sz="900" dirty="0"/>
              <a:t>071-5299411</a:t>
            </a:r>
          </a:p>
          <a:p>
            <a:r>
              <a:rPr lang="en-US" sz="900" dirty="0"/>
              <a:t>071-5299798 (</a:t>
            </a:r>
            <a:r>
              <a:rPr lang="en-US" sz="900" dirty="0" err="1"/>
              <a:t>bgg</a:t>
            </a:r>
            <a:r>
              <a:rPr lang="en-US" sz="900" dirty="0"/>
              <a:t> 071-5299411)</a:t>
            </a:r>
          </a:p>
          <a:p>
            <a:r>
              <a:rPr lang="en-US" sz="900" dirty="0">
                <a:hlinkClick r:id="rId6"/>
              </a:rPr>
              <a:t>http://www.lumc.nl/org/kft</a:t>
            </a:r>
            <a:r>
              <a:rPr lang="en-US" sz="900" dirty="0"/>
              <a:t>/</a:t>
            </a:r>
            <a:endParaRPr lang="en-US" sz="800" dirty="0"/>
          </a:p>
        </p:txBody>
      </p:sp>
      <p:sp>
        <p:nvSpPr>
          <p:cNvPr id="21" name="Rectangle 20"/>
          <p:cNvSpPr/>
          <p:nvPr/>
        </p:nvSpPr>
        <p:spPr>
          <a:xfrm>
            <a:off x="3569360" y="8100379"/>
            <a:ext cx="1152127" cy="6628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900" dirty="0" err="1">
                <a:solidFill>
                  <a:schemeClr val="tx1"/>
                </a:solidFill>
              </a:rPr>
              <a:t>Orderinvoer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Glims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2809" y="5200464"/>
            <a:ext cx="6592279" cy="68461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TextBox 104"/>
          <p:cNvSpPr txBox="1"/>
          <p:nvPr/>
        </p:nvSpPr>
        <p:spPr>
          <a:xfrm>
            <a:off x="120288" y="6899165"/>
            <a:ext cx="3276205" cy="13542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Anders </a:t>
            </a:r>
            <a:r>
              <a:rPr lang="en-US" sz="1000" dirty="0" err="1"/>
              <a:t>namelijk</a:t>
            </a:r>
            <a:r>
              <a:rPr lang="en-US" sz="1000" dirty="0"/>
              <a:t>: _______________________</a:t>
            </a:r>
          </a:p>
          <a:p>
            <a:endParaRPr lang="en-US" sz="500" dirty="0"/>
          </a:p>
          <a:p>
            <a:r>
              <a:rPr lang="en-US" sz="700" dirty="0" err="1"/>
              <a:t>Zie</a:t>
            </a:r>
            <a:r>
              <a:rPr lang="en-US" sz="700" dirty="0"/>
              <a:t> </a:t>
            </a:r>
            <a:r>
              <a:rPr lang="en-US" sz="700" dirty="0" err="1"/>
              <a:t>voor</a:t>
            </a:r>
            <a:r>
              <a:rPr lang="en-US" sz="700" dirty="0"/>
              <a:t> </a:t>
            </a:r>
            <a:r>
              <a:rPr lang="en-US" sz="700" dirty="0" err="1"/>
              <a:t>volledig</a:t>
            </a:r>
            <a:r>
              <a:rPr lang="en-US" sz="700" dirty="0"/>
              <a:t> </a:t>
            </a:r>
            <a:r>
              <a:rPr lang="en-US" sz="700" dirty="0" err="1"/>
              <a:t>overzicht</a:t>
            </a:r>
            <a:r>
              <a:rPr lang="en-US" sz="700" dirty="0"/>
              <a:t> met </a:t>
            </a:r>
            <a:r>
              <a:rPr lang="en-US" sz="700" dirty="0" err="1"/>
              <a:t>bepalingen</a:t>
            </a:r>
            <a:r>
              <a:rPr lang="en-US" sz="700" dirty="0"/>
              <a:t> en gen-</a:t>
            </a:r>
            <a:r>
              <a:rPr lang="en-US" sz="700" dirty="0" err="1"/>
              <a:t>geneesmiddel</a:t>
            </a:r>
            <a:r>
              <a:rPr lang="en-US" sz="700" dirty="0"/>
              <a:t> </a:t>
            </a:r>
            <a:r>
              <a:rPr lang="en-US" sz="700" dirty="0" err="1"/>
              <a:t>interacties</a:t>
            </a:r>
            <a:r>
              <a:rPr lang="en-US" sz="700" dirty="0"/>
              <a:t>:</a:t>
            </a:r>
          </a:p>
          <a:p>
            <a:r>
              <a:rPr lang="nl-NL" sz="700" dirty="0">
                <a:hlinkClick r:id="rId7"/>
              </a:rPr>
              <a:t>tabel-genen-geneesmiddelen_feb2023.pdf (lumc.nl)</a:t>
            </a:r>
            <a:endParaRPr lang="nl-NL" sz="700" dirty="0"/>
          </a:p>
          <a:p>
            <a:endParaRPr lang="en-GB" sz="700" dirty="0"/>
          </a:p>
          <a:p>
            <a:r>
              <a:rPr lang="en-US" sz="800" dirty="0"/>
              <a:t>Neem </a:t>
            </a:r>
            <a:r>
              <a:rPr lang="en-US" sz="800" dirty="0" err="1"/>
              <a:t>voor</a:t>
            </a:r>
            <a:r>
              <a:rPr lang="en-US" sz="800" dirty="0"/>
              <a:t> </a:t>
            </a:r>
            <a:r>
              <a:rPr lang="en-US" sz="800" dirty="0" err="1"/>
              <a:t>vragen</a:t>
            </a:r>
            <a:r>
              <a:rPr lang="en-US" sz="800" dirty="0"/>
              <a:t> of </a:t>
            </a:r>
            <a:r>
              <a:rPr lang="en-US" sz="800" dirty="0" err="1"/>
              <a:t>advies</a:t>
            </a:r>
            <a:r>
              <a:rPr lang="en-US" sz="800" dirty="0"/>
              <a:t> contact op met de </a:t>
            </a:r>
            <a:r>
              <a:rPr lang="en-US" sz="800" dirty="0" err="1"/>
              <a:t>consulent</a:t>
            </a:r>
            <a:r>
              <a:rPr lang="en-US" sz="800" dirty="0"/>
              <a:t>  farmacogenetica : 071-5296696</a:t>
            </a:r>
          </a:p>
          <a:p>
            <a:endParaRPr lang="en-GB" sz="700" dirty="0"/>
          </a:p>
          <a:p>
            <a:endParaRPr lang="en-GB" sz="700" dirty="0"/>
          </a:p>
          <a:p>
            <a:endParaRPr lang="en-GB" sz="700" dirty="0"/>
          </a:p>
          <a:p>
            <a:endParaRPr lang="en-GB" sz="800" dirty="0"/>
          </a:p>
        </p:txBody>
      </p:sp>
      <p:sp>
        <p:nvSpPr>
          <p:cNvPr id="106" name="TextBox 105"/>
          <p:cNvSpPr txBox="1"/>
          <p:nvPr/>
        </p:nvSpPr>
        <p:spPr>
          <a:xfrm>
            <a:off x="3519858" y="7398021"/>
            <a:ext cx="3295310" cy="415498"/>
          </a:xfrm>
          <a:prstGeom prst="rect">
            <a:avLst/>
          </a:prstGeom>
          <a:noFill/>
          <a:ln>
            <a:noFill/>
          </a:ln>
        </p:spPr>
        <p:txBody>
          <a:bodyPr wrap="square" numCol="2" rtlCol="0">
            <a:spAutoFit/>
          </a:bodyPr>
          <a:lstStyle/>
          <a:p>
            <a:r>
              <a:rPr lang="en-US" sz="700" dirty="0" err="1"/>
              <a:t>Afname</a:t>
            </a:r>
            <a:r>
              <a:rPr lang="en-US" sz="700" dirty="0"/>
              <a:t> en </a:t>
            </a:r>
            <a:r>
              <a:rPr lang="en-US" sz="700" dirty="0" err="1"/>
              <a:t>Verzendcondities</a:t>
            </a:r>
            <a:r>
              <a:rPr lang="en-US" sz="700" dirty="0"/>
              <a:t>:</a:t>
            </a:r>
          </a:p>
          <a:p>
            <a:r>
              <a:rPr lang="en-US" sz="700" dirty="0"/>
              <a:t>EDTA VB = </a:t>
            </a:r>
            <a:r>
              <a:rPr lang="en-US" sz="700" dirty="0" err="1"/>
              <a:t>Volbloed</a:t>
            </a:r>
            <a:r>
              <a:rPr lang="en-US" sz="700" dirty="0"/>
              <a:t> (EDTA) </a:t>
            </a:r>
          </a:p>
          <a:p>
            <a:r>
              <a:rPr lang="en-US" sz="700" dirty="0"/>
              <a:t>SP = </a:t>
            </a:r>
            <a:r>
              <a:rPr lang="en-US" sz="700" dirty="0" err="1"/>
              <a:t>Speeksel</a:t>
            </a:r>
            <a:r>
              <a:rPr lang="en-US" sz="700" dirty="0"/>
              <a:t>/</a:t>
            </a:r>
            <a:r>
              <a:rPr lang="en-US" sz="700" dirty="0" err="1"/>
              <a:t>Wangslijmvlies</a:t>
            </a:r>
            <a:endParaRPr lang="en-US" sz="700" dirty="0"/>
          </a:p>
        </p:txBody>
      </p:sp>
      <p:sp>
        <p:nvSpPr>
          <p:cNvPr id="179" name="TextBox 178"/>
          <p:cNvSpPr txBox="1"/>
          <p:nvPr/>
        </p:nvSpPr>
        <p:spPr>
          <a:xfrm>
            <a:off x="3600639" y="1353938"/>
            <a:ext cx="3600400" cy="23621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 err="1"/>
              <a:t>Aanvrager</a:t>
            </a:r>
            <a:r>
              <a:rPr lang="en-US" sz="1100" b="1" dirty="0"/>
              <a:t> (arts)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Ziekenhuis</a:t>
            </a:r>
            <a:r>
              <a:rPr lang="en-US" sz="1100" dirty="0"/>
              <a:t>/</a:t>
            </a:r>
            <a:r>
              <a:rPr lang="en-US" sz="1100" dirty="0" err="1"/>
              <a:t>instelling</a:t>
            </a:r>
            <a:r>
              <a:rPr lang="en-US" sz="1100" dirty="0"/>
              <a:t> __________________________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Adres</a:t>
            </a:r>
            <a:r>
              <a:rPr lang="en-US" sz="1100" dirty="0"/>
              <a:t>__________________</a:t>
            </a:r>
            <a:r>
              <a:rPr lang="en-US" sz="1100" dirty="0" err="1"/>
              <a:t>Plaats</a:t>
            </a:r>
            <a:r>
              <a:rPr lang="en-US" sz="1100" dirty="0"/>
              <a:t> _______________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Aanvrager</a:t>
            </a:r>
            <a:r>
              <a:rPr lang="en-US" sz="1100" dirty="0"/>
              <a:t>  _____________AGB code ____________</a:t>
            </a:r>
          </a:p>
          <a:p>
            <a:pPr>
              <a:lnSpc>
                <a:spcPct val="150000"/>
              </a:lnSpc>
            </a:pPr>
            <a:r>
              <a:rPr lang="en-US" sz="1100" dirty="0" err="1"/>
              <a:t>Telefoonnr</a:t>
            </a:r>
            <a:r>
              <a:rPr lang="en-US" sz="1100" dirty="0"/>
              <a:t> _____________Fax </a:t>
            </a:r>
            <a:r>
              <a:rPr lang="en-US" sz="1100" dirty="0" err="1"/>
              <a:t>nr</a:t>
            </a:r>
            <a:r>
              <a:rPr lang="en-US" sz="1100" dirty="0"/>
              <a:t> _______________</a:t>
            </a:r>
          </a:p>
          <a:p>
            <a:pPr>
              <a:lnSpc>
                <a:spcPct val="150000"/>
              </a:lnSpc>
            </a:pPr>
            <a:r>
              <a:rPr lang="en-US" sz="1100" dirty="0"/>
              <a:t>Email </a:t>
            </a:r>
            <a:r>
              <a:rPr lang="en-US" sz="1100" dirty="0" err="1"/>
              <a:t>adres</a:t>
            </a:r>
            <a:r>
              <a:rPr lang="en-US" sz="1100" dirty="0"/>
              <a:t> _________________________________</a:t>
            </a:r>
          </a:p>
          <a:p>
            <a:pPr>
              <a:lnSpc>
                <a:spcPct val="150000"/>
              </a:lnSpc>
            </a:pPr>
            <a:endParaRPr lang="en-US" sz="400" i="1" dirty="0"/>
          </a:p>
          <a:p>
            <a:pPr>
              <a:lnSpc>
                <a:spcPct val="150000"/>
              </a:lnSpc>
            </a:pPr>
            <a:r>
              <a:rPr lang="en-US" sz="600" i="1" dirty="0"/>
              <a:t>NB: </a:t>
            </a:r>
            <a:r>
              <a:rPr lang="en-US" sz="600" i="1" dirty="0" err="1"/>
              <a:t>een</a:t>
            </a:r>
            <a:r>
              <a:rPr lang="en-US" sz="600" i="1" dirty="0"/>
              <a:t> </a:t>
            </a:r>
            <a:r>
              <a:rPr lang="en-US" sz="600" i="1" dirty="0" err="1"/>
              <a:t>onvolledig</a:t>
            </a:r>
            <a:r>
              <a:rPr lang="en-US" sz="600" i="1" dirty="0"/>
              <a:t> </a:t>
            </a:r>
            <a:r>
              <a:rPr lang="en-US" sz="600" i="1" dirty="0" err="1"/>
              <a:t>ingevuld</a:t>
            </a:r>
            <a:r>
              <a:rPr lang="en-US" sz="600" i="1" dirty="0"/>
              <a:t> </a:t>
            </a:r>
            <a:r>
              <a:rPr lang="en-US" sz="600" i="1" dirty="0" err="1"/>
              <a:t>formulier</a:t>
            </a:r>
            <a:r>
              <a:rPr lang="en-US" sz="600" i="1" dirty="0"/>
              <a:t> </a:t>
            </a:r>
            <a:r>
              <a:rPr lang="en-US" sz="600" i="1" dirty="0" err="1"/>
              <a:t>en</a:t>
            </a:r>
            <a:r>
              <a:rPr lang="en-US" sz="600" i="1" dirty="0"/>
              <a:t>/of </a:t>
            </a:r>
            <a:r>
              <a:rPr lang="en-US" sz="600" i="1" dirty="0" err="1"/>
              <a:t>niet</a:t>
            </a:r>
            <a:r>
              <a:rPr lang="en-US" sz="600" i="1" dirty="0"/>
              <a:t> correct </a:t>
            </a:r>
            <a:r>
              <a:rPr lang="en-US" sz="600" i="1" dirty="0" err="1"/>
              <a:t>ingezonden</a:t>
            </a:r>
            <a:r>
              <a:rPr lang="en-US" sz="600" i="1" dirty="0"/>
              <a:t> </a:t>
            </a:r>
            <a:r>
              <a:rPr lang="en-US" sz="600" i="1" dirty="0" err="1"/>
              <a:t>materiaal</a:t>
            </a:r>
            <a:r>
              <a:rPr lang="en-US" sz="600" i="1" dirty="0"/>
              <a:t> </a:t>
            </a:r>
            <a:r>
              <a:rPr lang="en-US" sz="600" i="1" dirty="0" err="1"/>
              <a:t>kan</a:t>
            </a:r>
            <a:r>
              <a:rPr lang="en-US" sz="600" i="1" dirty="0"/>
              <a:t> de </a:t>
            </a:r>
            <a:r>
              <a:rPr lang="en-US" sz="600" i="1" dirty="0" err="1"/>
              <a:t>verwerking</a:t>
            </a:r>
            <a:r>
              <a:rPr lang="en-US" sz="600" i="1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600" i="1" dirty="0" err="1"/>
              <a:t>vertragen</a:t>
            </a:r>
            <a:r>
              <a:rPr lang="en-US" sz="600" i="1" dirty="0"/>
              <a:t> </a:t>
            </a:r>
            <a:r>
              <a:rPr lang="en-US" sz="600" i="1" dirty="0" err="1"/>
              <a:t>en</a:t>
            </a:r>
            <a:r>
              <a:rPr lang="en-US" sz="600" i="1" dirty="0"/>
              <a:t> </a:t>
            </a:r>
            <a:r>
              <a:rPr lang="en-US" sz="600" i="1" dirty="0" err="1"/>
              <a:t>terugrapportage</a:t>
            </a:r>
            <a:r>
              <a:rPr lang="en-US" sz="600" i="1" dirty="0"/>
              <a:t> </a:t>
            </a:r>
            <a:r>
              <a:rPr lang="en-US" sz="600" i="1" dirty="0" err="1"/>
              <a:t>aanzienlijk</a:t>
            </a:r>
            <a:r>
              <a:rPr lang="en-US" sz="600" i="1" dirty="0"/>
              <a:t> </a:t>
            </a:r>
            <a:r>
              <a:rPr lang="en-US" sz="600" i="1" dirty="0" err="1"/>
              <a:t>verlengen</a:t>
            </a:r>
            <a:endParaRPr lang="en-US" sz="600" i="1" dirty="0"/>
          </a:p>
          <a:p>
            <a:pPr>
              <a:lnSpc>
                <a:spcPct val="150000"/>
              </a:lnSpc>
            </a:pPr>
            <a:endParaRPr lang="en-US" sz="900" i="1" dirty="0"/>
          </a:p>
          <a:p>
            <a:pPr>
              <a:lnSpc>
                <a:spcPct val="150000"/>
              </a:lnSpc>
            </a:pPr>
            <a:endParaRPr lang="en-US" sz="900" i="1" dirty="0"/>
          </a:p>
        </p:txBody>
      </p:sp>
      <p:sp>
        <p:nvSpPr>
          <p:cNvPr id="87" name="Rectangle 86"/>
          <p:cNvSpPr/>
          <p:nvPr/>
        </p:nvSpPr>
        <p:spPr>
          <a:xfrm>
            <a:off x="4183572" y="3211828"/>
            <a:ext cx="1550291" cy="390895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SPOED</a:t>
            </a:r>
            <a:endParaRPr lang="en-US" sz="600" dirty="0">
              <a:solidFill>
                <a:schemeClr val="tx1"/>
              </a:solidFill>
            </a:endParaRP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SPOED </a:t>
            </a:r>
            <a:r>
              <a:rPr lang="en-US" sz="600" dirty="0" err="1">
                <a:solidFill>
                  <a:schemeClr val="tx1"/>
                </a:solidFill>
              </a:rPr>
              <a:t>uitsluitend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na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overleg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consulent</a:t>
            </a:r>
            <a:endParaRPr lang="en-GB" sz="600" dirty="0">
              <a:solidFill>
                <a:schemeClr val="tx1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5368941" y="3354566"/>
            <a:ext cx="90000" cy="9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449AB284-BAD9-4110-B8BA-1DCAC860B572}"/>
              </a:ext>
            </a:extLst>
          </p:cNvPr>
          <p:cNvSpPr/>
          <p:nvPr/>
        </p:nvSpPr>
        <p:spPr>
          <a:xfrm>
            <a:off x="136012" y="1026380"/>
            <a:ext cx="6585974" cy="314144"/>
          </a:xfrm>
          <a:prstGeom prst="rect">
            <a:avLst/>
          </a:prstGeom>
          <a:solidFill>
            <a:srgbClr val="93CDDD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FARMACOGENETICA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EB577C05-6B2C-4B2D-B001-EBF6A8A57F56}"/>
              </a:ext>
            </a:extLst>
          </p:cNvPr>
          <p:cNvSpPr txBox="1"/>
          <p:nvPr/>
        </p:nvSpPr>
        <p:spPr>
          <a:xfrm>
            <a:off x="113758" y="3790624"/>
            <a:ext cx="58400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Indicatie</a:t>
            </a:r>
            <a:r>
              <a:rPr lang="en-US" sz="1100" dirty="0"/>
              <a:t> </a:t>
            </a:r>
            <a:r>
              <a:rPr lang="en-US" sz="1100" dirty="0" err="1"/>
              <a:t>voor</a:t>
            </a:r>
            <a:r>
              <a:rPr lang="en-US" sz="1100" dirty="0"/>
              <a:t> </a:t>
            </a:r>
            <a:r>
              <a:rPr lang="en-US" sz="1100" dirty="0" err="1"/>
              <a:t>aanvraag</a:t>
            </a:r>
            <a:r>
              <a:rPr lang="en-US" sz="1100" dirty="0"/>
              <a:t>:          </a:t>
            </a:r>
            <a:r>
              <a:rPr lang="en-US" sz="1100" dirty="0" err="1"/>
              <a:t>patientenzorg</a:t>
            </a:r>
            <a:r>
              <a:rPr lang="en-US" sz="1100" dirty="0"/>
              <a:t>           </a:t>
            </a:r>
            <a:r>
              <a:rPr lang="en-US" sz="1100" dirty="0" err="1"/>
              <a:t>onderzoeksproject</a:t>
            </a:r>
            <a:r>
              <a:rPr lang="en-US" sz="1100" dirty="0"/>
              <a:t> met code: ________________</a:t>
            </a:r>
            <a:endParaRPr lang="en-GB" sz="1100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A635A900-A1A2-4509-949F-F913FA152446}"/>
              </a:ext>
            </a:extLst>
          </p:cNvPr>
          <p:cNvSpPr/>
          <p:nvPr/>
        </p:nvSpPr>
        <p:spPr>
          <a:xfrm>
            <a:off x="105743" y="3983628"/>
            <a:ext cx="1478290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100" dirty="0" err="1"/>
              <a:t>Klinische</a:t>
            </a:r>
            <a:r>
              <a:rPr lang="en-US" sz="1100" dirty="0"/>
              <a:t> </a:t>
            </a:r>
            <a:r>
              <a:rPr lang="en-US" sz="1100" dirty="0" err="1"/>
              <a:t>vraagstelling</a:t>
            </a:r>
            <a:r>
              <a:rPr lang="en-US" sz="1100" dirty="0"/>
              <a:t>:</a:t>
            </a:r>
            <a:endParaRPr lang="en-GB" sz="1100" dirty="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E1C33193-81B5-4B26-B40D-13F634F25C54}"/>
              </a:ext>
            </a:extLst>
          </p:cNvPr>
          <p:cNvSpPr/>
          <p:nvPr/>
        </p:nvSpPr>
        <p:spPr>
          <a:xfrm>
            <a:off x="1695589" y="3896080"/>
            <a:ext cx="90000" cy="9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EA0312E-6ABE-4F78-BE2E-CC0D26593D3A}"/>
              </a:ext>
            </a:extLst>
          </p:cNvPr>
          <p:cNvSpPr/>
          <p:nvPr/>
        </p:nvSpPr>
        <p:spPr>
          <a:xfrm>
            <a:off x="2825802" y="3907150"/>
            <a:ext cx="90000" cy="9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</a:t>
            </a:r>
            <a:endParaRPr lang="en-GB" dirty="0"/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5C72E5FE-4F67-408F-93BE-1A64E5882AB1}"/>
              </a:ext>
            </a:extLst>
          </p:cNvPr>
          <p:cNvGrpSpPr/>
          <p:nvPr/>
        </p:nvGrpSpPr>
        <p:grpSpPr>
          <a:xfrm>
            <a:off x="1695589" y="4242921"/>
            <a:ext cx="1147286" cy="246221"/>
            <a:chOff x="1498284" y="4050000"/>
            <a:chExt cx="1147286" cy="246221"/>
          </a:xfrm>
        </p:grpSpPr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512616DA-645E-4672-9BCC-C2630BBBD5FC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E1B131B-971E-465D-8897-45E1B60C64F9}"/>
                </a:ext>
              </a:extLst>
            </p:cNvPr>
            <p:cNvSpPr txBox="1"/>
            <p:nvPr/>
          </p:nvSpPr>
          <p:spPr>
            <a:xfrm>
              <a:off x="1608107" y="4050000"/>
              <a:ext cx="10374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Starten</a:t>
              </a:r>
              <a:r>
                <a:rPr lang="en-US" sz="1000" dirty="0"/>
                <a:t> </a:t>
              </a:r>
              <a:r>
                <a:rPr lang="en-US" sz="1000" dirty="0" err="1"/>
                <a:t>therapie</a:t>
              </a:r>
              <a:endParaRPr lang="en-GB" sz="1000" dirty="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AAF352EF-0E80-4D33-85F5-746B40CF16E7}"/>
              </a:ext>
            </a:extLst>
          </p:cNvPr>
          <p:cNvGrpSpPr/>
          <p:nvPr/>
        </p:nvGrpSpPr>
        <p:grpSpPr>
          <a:xfrm>
            <a:off x="2832135" y="4210055"/>
            <a:ext cx="1330029" cy="246221"/>
            <a:chOff x="1498284" y="4050000"/>
            <a:chExt cx="1330029" cy="246221"/>
          </a:xfrm>
        </p:grpSpPr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71D7FCD-6EE4-42DA-BF53-42EFE4FB6862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81E97247-39F2-4E63-B3C2-2599428EDE4C}"/>
                </a:ext>
              </a:extLst>
            </p:cNvPr>
            <p:cNvSpPr txBox="1"/>
            <p:nvPr/>
          </p:nvSpPr>
          <p:spPr>
            <a:xfrm>
              <a:off x="1608107" y="4050000"/>
              <a:ext cx="12202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Onvoldoende</a:t>
              </a:r>
              <a:r>
                <a:rPr lang="en-US" sz="1000" dirty="0"/>
                <a:t> effect</a:t>
              </a:r>
              <a:endParaRPr lang="en-GB" sz="1000" dirty="0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64255121-F2D2-4193-9AE9-AA156A82D6C6}"/>
              </a:ext>
            </a:extLst>
          </p:cNvPr>
          <p:cNvGrpSpPr/>
          <p:nvPr/>
        </p:nvGrpSpPr>
        <p:grpSpPr>
          <a:xfrm>
            <a:off x="4154701" y="4205145"/>
            <a:ext cx="2525869" cy="246221"/>
            <a:chOff x="1498284" y="4050000"/>
            <a:chExt cx="2525869" cy="246221"/>
          </a:xfrm>
        </p:grpSpPr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57C23F2C-3F26-43CC-AAD8-678FA3CE9304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3171E074-AE25-4492-9962-E5E0A153E95D}"/>
                </a:ext>
              </a:extLst>
            </p:cNvPr>
            <p:cNvSpPr txBox="1"/>
            <p:nvPr/>
          </p:nvSpPr>
          <p:spPr>
            <a:xfrm>
              <a:off x="1608107" y="4050000"/>
              <a:ext cx="24160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Bijwerkingen</a:t>
              </a:r>
              <a:r>
                <a:rPr lang="en-US" sz="1000" dirty="0"/>
                <a:t> </a:t>
              </a:r>
              <a:r>
                <a:rPr lang="en-US" sz="1000" dirty="0" err="1"/>
                <a:t>zijnde</a:t>
              </a:r>
              <a:r>
                <a:rPr lang="en-US" sz="1000" dirty="0"/>
                <a:t>: __________________</a:t>
              </a:r>
              <a:endParaRPr lang="en-GB" sz="1000" dirty="0"/>
            </a:p>
          </p:txBody>
        </p:sp>
      </p:grpSp>
      <p:sp>
        <p:nvSpPr>
          <p:cNvPr id="206" name="TextBox 205">
            <a:extLst>
              <a:ext uri="{FF2B5EF4-FFF2-40B4-BE49-F238E27FC236}">
                <a16:creationId xmlns:a16="http://schemas.microsoft.com/office/drawing/2014/main" id="{6E81AA5B-8124-4F79-AF1D-686C2ACEE3B3}"/>
              </a:ext>
            </a:extLst>
          </p:cNvPr>
          <p:cNvSpPr txBox="1"/>
          <p:nvPr/>
        </p:nvSpPr>
        <p:spPr>
          <a:xfrm>
            <a:off x="1615644" y="4022037"/>
            <a:ext cx="2634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err="1"/>
              <a:t>Geneesmiddel</a:t>
            </a:r>
            <a:r>
              <a:rPr lang="en-GB" sz="1000" dirty="0"/>
              <a:t>:__________________________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BF6759FE-D9D4-475A-8350-CA4EC545AD95}"/>
              </a:ext>
            </a:extLst>
          </p:cNvPr>
          <p:cNvGrpSpPr/>
          <p:nvPr/>
        </p:nvGrpSpPr>
        <p:grpSpPr>
          <a:xfrm>
            <a:off x="1695589" y="4638922"/>
            <a:ext cx="1147286" cy="246221"/>
            <a:chOff x="1498284" y="4050000"/>
            <a:chExt cx="1147286" cy="246221"/>
          </a:xfrm>
        </p:grpSpPr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C4409029-C825-4009-95B0-E20F8155777E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1C790A23-7C40-40DD-B6CF-B9274993FD71}"/>
                </a:ext>
              </a:extLst>
            </p:cNvPr>
            <p:cNvSpPr txBox="1"/>
            <p:nvPr/>
          </p:nvSpPr>
          <p:spPr>
            <a:xfrm>
              <a:off x="1608107" y="4050000"/>
              <a:ext cx="10374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Starten</a:t>
              </a:r>
              <a:r>
                <a:rPr lang="en-US" sz="1000" dirty="0"/>
                <a:t> </a:t>
              </a:r>
              <a:r>
                <a:rPr lang="en-US" sz="1000" dirty="0" err="1"/>
                <a:t>therapie</a:t>
              </a:r>
              <a:endParaRPr lang="en-GB" sz="1000" dirty="0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C557AC20-89C5-4591-8DB7-9F7899CA608C}"/>
              </a:ext>
            </a:extLst>
          </p:cNvPr>
          <p:cNvGrpSpPr/>
          <p:nvPr/>
        </p:nvGrpSpPr>
        <p:grpSpPr>
          <a:xfrm>
            <a:off x="2832135" y="4659965"/>
            <a:ext cx="1330029" cy="246221"/>
            <a:chOff x="1498284" y="4050000"/>
            <a:chExt cx="1330029" cy="246221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CDC4D078-009C-48D7-8705-9E177087F820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612EB10A-2871-4F57-BCE1-812E1E3FF983}"/>
                </a:ext>
              </a:extLst>
            </p:cNvPr>
            <p:cNvSpPr txBox="1"/>
            <p:nvPr/>
          </p:nvSpPr>
          <p:spPr>
            <a:xfrm>
              <a:off x="1608107" y="4050000"/>
              <a:ext cx="12202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Onvoldoende</a:t>
              </a:r>
              <a:r>
                <a:rPr lang="en-US" sz="1000" dirty="0"/>
                <a:t> effect</a:t>
              </a:r>
              <a:endParaRPr lang="en-GB" sz="1000" dirty="0"/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9BE5DB34-9934-442E-BFFD-68CCF7D46717}"/>
              </a:ext>
            </a:extLst>
          </p:cNvPr>
          <p:cNvGrpSpPr/>
          <p:nvPr/>
        </p:nvGrpSpPr>
        <p:grpSpPr>
          <a:xfrm>
            <a:off x="4154701" y="4665400"/>
            <a:ext cx="2525869" cy="246221"/>
            <a:chOff x="1498284" y="4050000"/>
            <a:chExt cx="2525869" cy="246221"/>
          </a:xfrm>
        </p:grpSpPr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73EE273A-6915-4B69-9590-9809E58D05FB}"/>
                </a:ext>
              </a:extLst>
            </p:cNvPr>
            <p:cNvSpPr/>
            <p:nvPr/>
          </p:nvSpPr>
          <p:spPr>
            <a:xfrm>
              <a:off x="1498284" y="412199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3CDC83F-812D-418B-B1E0-3298E6A27B81}"/>
                </a:ext>
              </a:extLst>
            </p:cNvPr>
            <p:cNvSpPr txBox="1"/>
            <p:nvPr/>
          </p:nvSpPr>
          <p:spPr>
            <a:xfrm>
              <a:off x="1608107" y="4050000"/>
              <a:ext cx="24160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/>
                <a:t>Bijwerkingen</a:t>
              </a:r>
              <a:r>
                <a:rPr lang="en-US" sz="1000" dirty="0"/>
                <a:t> </a:t>
              </a:r>
              <a:r>
                <a:rPr lang="en-US" sz="1000" dirty="0" err="1"/>
                <a:t>zijnde</a:t>
              </a:r>
              <a:r>
                <a:rPr lang="en-US" sz="1000" dirty="0"/>
                <a:t>: __________________</a:t>
              </a:r>
              <a:endParaRPr lang="en-GB" sz="1000" dirty="0"/>
            </a:p>
          </p:txBody>
        </p: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4C9A2458-0474-4086-81D3-F9EA2ABDB39B}"/>
              </a:ext>
            </a:extLst>
          </p:cNvPr>
          <p:cNvSpPr txBox="1"/>
          <p:nvPr/>
        </p:nvSpPr>
        <p:spPr>
          <a:xfrm>
            <a:off x="1596505" y="4473081"/>
            <a:ext cx="2634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err="1"/>
              <a:t>Geneesmiddel</a:t>
            </a:r>
            <a:r>
              <a:rPr lang="en-GB" sz="1000" dirty="0"/>
              <a:t>:__________________________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AB7CCB4-A37F-4B9F-8289-B3BF86E5958E}"/>
              </a:ext>
            </a:extLst>
          </p:cNvPr>
          <p:cNvSpPr txBox="1"/>
          <p:nvPr/>
        </p:nvSpPr>
        <p:spPr>
          <a:xfrm>
            <a:off x="169039" y="4857477"/>
            <a:ext cx="4903907" cy="299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 err="1"/>
              <a:t>Afnamedatum</a:t>
            </a:r>
            <a:r>
              <a:rPr lang="en-US" sz="1000" dirty="0"/>
              <a:t>___________________________	</a:t>
            </a:r>
            <a:r>
              <a:rPr lang="en-US" sz="1000" dirty="0" err="1"/>
              <a:t>Afnametijdstip</a:t>
            </a:r>
            <a:r>
              <a:rPr lang="en-US" sz="1000" dirty="0"/>
              <a:t> __________________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2C4C94F2-FA4C-4017-A5BD-BFE54120048C}"/>
              </a:ext>
            </a:extLst>
          </p:cNvPr>
          <p:cNvGrpSpPr/>
          <p:nvPr/>
        </p:nvGrpSpPr>
        <p:grpSpPr>
          <a:xfrm>
            <a:off x="4103424" y="5956795"/>
            <a:ext cx="1304381" cy="246221"/>
            <a:chOff x="260648" y="4751928"/>
            <a:chExt cx="1304381" cy="246221"/>
          </a:xfrm>
        </p:grpSpPr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77DA8D0B-6D6A-4581-951C-97C411645B68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9ABE8F66-6DAB-4130-97D9-E51BEF3EE174}"/>
                </a:ext>
              </a:extLst>
            </p:cNvPr>
            <p:cNvSpPr txBox="1"/>
            <p:nvPr/>
          </p:nvSpPr>
          <p:spPr>
            <a:xfrm>
              <a:off x="370471" y="4751928"/>
              <a:ext cx="11945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CYP2D6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391F8283-3737-4288-BF61-46461D479DC9}"/>
              </a:ext>
            </a:extLst>
          </p:cNvPr>
          <p:cNvGrpSpPr/>
          <p:nvPr/>
        </p:nvGrpSpPr>
        <p:grpSpPr>
          <a:xfrm>
            <a:off x="4106771" y="5537606"/>
            <a:ext cx="1294763" cy="400110"/>
            <a:chOff x="260648" y="4761528"/>
            <a:chExt cx="1294763" cy="400110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0AFA575D-41A9-41F0-BAFF-E5B6DF237094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031EAC8D-08B4-454F-B9A4-3665F53A08EF}"/>
                </a:ext>
              </a:extLst>
            </p:cNvPr>
            <p:cNvSpPr txBox="1"/>
            <p:nvPr/>
          </p:nvSpPr>
          <p:spPr>
            <a:xfrm>
              <a:off x="370471" y="4761528"/>
              <a:ext cx="11849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CYP2C9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  <a:p>
              <a:endParaRPr lang="en-GB" sz="1000" dirty="0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8A59E0DA-AC2D-4286-A290-3619165E3C22}"/>
              </a:ext>
            </a:extLst>
          </p:cNvPr>
          <p:cNvGrpSpPr/>
          <p:nvPr/>
        </p:nvGrpSpPr>
        <p:grpSpPr>
          <a:xfrm>
            <a:off x="5441869" y="5983864"/>
            <a:ext cx="1194793" cy="400110"/>
            <a:chOff x="260648" y="4767173"/>
            <a:chExt cx="1194793" cy="400110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EE6CEB13-DEF7-4D38-AED8-3FE74A5DB9C6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52336805-C6C0-47AD-AE8A-45B6BAF71A94}"/>
                </a:ext>
              </a:extLst>
            </p:cNvPr>
            <p:cNvSpPr txBox="1"/>
            <p:nvPr/>
          </p:nvSpPr>
          <p:spPr>
            <a:xfrm>
              <a:off x="368284" y="4767173"/>
              <a:ext cx="10871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TPMT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  <a:p>
              <a:endParaRPr lang="en-GB" sz="1000" dirty="0"/>
            </a:p>
          </p:txBody>
        </p: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64009093-5F48-46B5-AE17-CE18E81DCF23}"/>
              </a:ext>
            </a:extLst>
          </p:cNvPr>
          <p:cNvGrpSpPr/>
          <p:nvPr/>
        </p:nvGrpSpPr>
        <p:grpSpPr>
          <a:xfrm>
            <a:off x="5429459" y="6406232"/>
            <a:ext cx="1325220" cy="246221"/>
            <a:chOff x="260648" y="4751872"/>
            <a:chExt cx="1325220" cy="246221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C4E3C09D-7F6E-429B-AA1E-862E3167AB39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4532868A-E44F-41F4-9B49-DF873814E1B4}"/>
                </a:ext>
              </a:extLst>
            </p:cNvPr>
            <p:cNvSpPr txBox="1"/>
            <p:nvPr/>
          </p:nvSpPr>
          <p:spPr>
            <a:xfrm>
              <a:off x="370471" y="4751872"/>
              <a:ext cx="121539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VKORC1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48F5CB4-57DD-4381-8252-8E17E2EC4F1C}"/>
              </a:ext>
            </a:extLst>
          </p:cNvPr>
          <p:cNvGrpSpPr/>
          <p:nvPr/>
        </p:nvGrpSpPr>
        <p:grpSpPr>
          <a:xfrm>
            <a:off x="5456623" y="5521662"/>
            <a:ext cx="1182553" cy="348813"/>
            <a:chOff x="260648" y="4751928"/>
            <a:chExt cx="1182553" cy="348813"/>
          </a:xfrm>
        </p:grpSpPr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F0F323A2-CCC6-4E82-A26F-271BDFC4C464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AD036EE0-4EA8-4BB5-BEA1-F79BBBCBE9DF}"/>
                </a:ext>
              </a:extLst>
            </p:cNvPr>
            <p:cNvSpPr txBox="1"/>
            <p:nvPr/>
          </p:nvSpPr>
          <p:spPr>
            <a:xfrm>
              <a:off x="370471" y="4751928"/>
              <a:ext cx="1072730" cy="348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DPYD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  <a:p>
              <a:endParaRPr lang="en-GB" sz="1000" baseline="30000" dirty="0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566BAF5B-BE02-4E54-805D-C89B76EFBA07}"/>
              </a:ext>
            </a:extLst>
          </p:cNvPr>
          <p:cNvGrpSpPr/>
          <p:nvPr/>
        </p:nvGrpSpPr>
        <p:grpSpPr>
          <a:xfrm>
            <a:off x="5446469" y="5743963"/>
            <a:ext cx="1366898" cy="246221"/>
            <a:chOff x="260648" y="4754328"/>
            <a:chExt cx="1366898" cy="246221"/>
          </a:xfrm>
        </p:grpSpPr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A66ECE64-0C41-40DC-8B4F-02DDF3F55AE0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F1938883-DE57-4733-A3A4-D3BB39D9F7E5}"/>
                </a:ext>
              </a:extLst>
            </p:cNvPr>
            <p:cNvSpPr txBox="1"/>
            <p:nvPr/>
          </p:nvSpPr>
          <p:spPr>
            <a:xfrm>
              <a:off x="370471" y="4754328"/>
              <a:ext cx="125707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SLCO1B1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BFEB94C5-A109-4CDF-B43E-DE7006EA50DA}"/>
              </a:ext>
            </a:extLst>
          </p:cNvPr>
          <p:cNvGrpSpPr/>
          <p:nvPr/>
        </p:nvGrpSpPr>
        <p:grpSpPr>
          <a:xfrm>
            <a:off x="4106771" y="5736117"/>
            <a:ext cx="1349599" cy="246221"/>
            <a:chOff x="-1057622" y="4746085"/>
            <a:chExt cx="1349599" cy="246221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62630FF8-5D83-4AD6-880B-05F7872B2ED7}"/>
                </a:ext>
              </a:extLst>
            </p:cNvPr>
            <p:cNvSpPr txBox="1"/>
            <p:nvPr/>
          </p:nvSpPr>
          <p:spPr>
            <a:xfrm>
              <a:off x="-958686" y="474608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CYP2C19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05E2B2A0-374C-4F87-BF8B-241988C30DA0}"/>
                </a:ext>
              </a:extLst>
            </p:cNvPr>
            <p:cNvSpPr/>
            <p:nvPr/>
          </p:nvSpPr>
          <p:spPr>
            <a:xfrm>
              <a:off x="-1057622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53898FF6-B0C4-42B3-96DD-B74E488F9F9C}"/>
              </a:ext>
            </a:extLst>
          </p:cNvPr>
          <p:cNvGrpSpPr/>
          <p:nvPr/>
        </p:nvGrpSpPr>
        <p:grpSpPr>
          <a:xfrm>
            <a:off x="4101267" y="6194741"/>
            <a:ext cx="1299572" cy="246221"/>
            <a:chOff x="260648" y="4751872"/>
            <a:chExt cx="1299572" cy="246221"/>
          </a:xfrm>
        </p:grpSpPr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CB0BB897-8897-44F9-A0B9-85544A24AFDB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AE1A04B3-E432-4AC5-97E6-8953CC772A33}"/>
                </a:ext>
              </a:extLst>
            </p:cNvPr>
            <p:cNvSpPr txBox="1"/>
            <p:nvPr/>
          </p:nvSpPr>
          <p:spPr>
            <a:xfrm>
              <a:off x="370471" y="4751872"/>
              <a:ext cx="118974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CYP3A4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C11A8730-85F3-4DAC-90DE-14647C5AAC54}"/>
              </a:ext>
            </a:extLst>
          </p:cNvPr>
          <p:cNvGrpSpPr/>
          <p:nvPr/>
        </p:nvGrpSpPr>
        <p:grpSpPr>
          <a:xfrm>
            <a:off x="5435184" y="6179611"/>
            <a:ext cx="1326823" cy="246221"/>
            <a:chOff x="260648" y="4751872"/>
            <a:chExt cx="1326823" cy="246221"/>
          </a:xfrm>
        </p:grpSpPr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5AE86673-53EC-44DB-9EF3-A490D2465A00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38475FA2-871A-4073-B7F3-B00D4FE029B1}"/>
                </a:ext>
              </a:extLst>
            </p:cNvPr>
            <p:cNvSpPr txBox="1"/>
            <p:nvPr/>
          </p:nvSpPr>
          <p:spPr>
            <a:xfrm>
              <a:off x="370471" y="4751872"/>
              <a:ext cx="12170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UGT1A1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F4D22921-A6C2-46D4-86E1-02AF23346663}"/>
              </a:ext>
            </a:extLst>
          </p:cNvPr>
          <p:cNvGrpSpPr/>
          <p:nvPr/>
        </p:nvGrpSpPr>
        <p:grpSpPr>
          <a:xfrm>
            <a:off x="4101267" y="6426225"/>
            <a:ext cx="1299572" cy="246221"/>
            <a:chOff x="260648" y="4751872"/>
            <a:chExt cx="1299572" cy="246221"/>
          </a:xfrm>
        </p:grpSpPr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283D5AF6-742F-4205-8270-6B37A70CA630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088BBA6-6FC7-4389-B4A1-A8ED41FC5A59}"/>
                </a:ext>
              </a:extLst>
            </p:cNvPr>
            <p:cNvSpPr txBox="1"/>
            <p:nvPr/>
          </p:nvSpPr>
          <p:spPr>
            <a:xfrm>
              <a:off x="370471" y="4751872"/>
              <a:ext cx="118974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CYP3A5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1576A894-4306-41E5-8D2A-403CEB20C77F}"/>
              </a:ext>
            </a:extLst>
          </p:cNvPr>
          <p:cNvGrpSpPr/>
          <p:nvPr/>
        </p:nvGrpSpPr>
        <p:grpSpPr>
          <a:xfrm>
            <a:off x="217741" y="6650995"/>
            <a:ext cx="1326823" cy="246221"/>
            <a:chOff x="260648" y="4751872"/>
            <a:chExt cx="1326823" cy="246221"/>
          </a:xfrm>
        </p:grpSpPr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C8C6962A-8623-4A99-BB95-EDAFD024FCCF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37DA3552-1B89-4821-B1A8-2B4F578636C1}"/>
                </a:ext>
              </a:extLst>
            </p:cNvPr>
            <p:cNvSpPr txBox="1"/>
            <p:nvPr/>
          </p:nvSpPr>
          <p:spPr>
            <a:xfrm>
              <a:off x="370471" y="4751872"/>
              <a:ext cx="12170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UGT1A1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CE31CE1C-DBF3-44A5-A4A3-FCE202B99386}"/>
              </a:ext>
            </a:extLst>
          </p:cNvPr>
          <p:cNvGrpSpPr/>
          <p:nvPr/>
        </p:nvGrpSpPr>
        <p:grpSpPr>
          <a:xfrm>
            <a:off x="211591" y="6448095"/>
            <a:ext cx="1182553" cy="348813"/>
            <a:chOff x="260648" y="4751928"/>
            <a:chExt cx="1182553" cy="348813"/>
          </a:xfrm>
        </p:grpSpPr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42C2076B-DEDB-4E3B-B534-E2540DF52C23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0FE6112-8B5A-4F3F-8CBA-B05EA38D6F71}"/>
                </a:ext>
              </a:extLst>
            </p:cNvPr>
            <p:cNvSpPr txBox="1"/>
            <p:nvPr/>
          </p:nvSpPr>
          <p:spPr>
            <a:xfrm>
              <a:off x="370471" y="4751928"/>
              <a:ext cx="1072730" cy="348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DPYD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  <a:p>
              <a:endParaRPr lang="en-GB" sz="1000" baseline="30000" dirty="0"/>
            </a:p>
          </p:txBody>
        </p:sp>
      </p:grpSp>
      <p:sp>
        <p:nvSpPr>
          <p:cNvPr id="265" name="TextBox 264">
            <a:extLst>
              <a:ext uri="{FF2B5EF4-FFF2-40B4-BE49-F238E27FC236}">
                <a16:creationId xmlns:a16="http://schemas.microsoft.com/office/drawing/2014/main" id="{2BF15A8F-2C44-43C9-A29F-D6CDA1B5CD40}"/>
              </a:ext>
            </a:extLst>
          </p:cNvPr>
          <p:cNvSpPr txBox="1"/>
          <p:nvPr/>
        </p:nvSpPr>
        <p:spPr>
          <a:xfrm>
            <a:off x="1981751" y="5307883"/>
            <a:ext cx="19328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u="sng" dirty="0" err="1"/>
              <a:t>Cardiologie</a:t>
            </a:r>
            <a:r>
              <a:rPr lang="en-US" sz="1100" u="sng" dirty="0"/>
              <a:t>:</a:t>
            </a:r>
            <a:endParaRPr lang="en-GB" sz="1100" dirty="0"/>
          </a:p>
        </p:txBody>
      </p: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A9C9D263-F43A-4AB6-ADE2-8A3DC28E8E29}"/>
              </a:ext>
            </a:extLst>
          </p:cNvPr>
          <p:cNvGrpSpPr/>
          <p:nvPr/>
        </p:nvGrpSpPr>
        <p:grpSpPr>
          <a:xfrm>
            <a:off x="2053630" y="5717136"/>
            <a:ext cx="1304381" cy="246221"/>
            <a:chOff x="260648" y="4751928"/>
            <a:chExt cx="1304381" cy="246221"/>
          </a:xfrm>
        </p:grpSpPr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D692DFAC-2B65-46A0-A393-758CE287968A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0D731D3C-9F5A-48C3-9696-73778C94AD8A}"/>
                </a:ext>
              </a:extLst>
            </p:cNvPr>
            <p:cNvSpPr txBox="1"/>
            <p:nvPr/>
          </p:nvSpPr>
          <p:spPr>
            <a:xfrm>
              <a:off x="370471" y="4751928"/>
              <a:ext cx="11945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CYP2D6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</p:txBody>
        </p:sp>
      </p:grp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355CCEC4-2DBA-49B9-9A8A-748EA90C88EB}"/>
              </a:ext>
            </a:extLst>
          </p:cNvPr>
          <p:cNvGrpSpPr/>
          <p:nvPr/>
        </p:nvGrpSpPr>
        <p:grpSpPr>
          <a:xfrm>
            <a:off x="2054192" y="5521983"/>
            <a:ext cx="1349599" cy="246221"/>
            <a:chOff x="-1057622" y="4746085"/>
            <a:chExt cx="1349599" cy="246221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488FAA41-42F6-4D43-99BE-D0CE600F4866}"/>
                </a:ext>
              </a:extLst>
            </p:cNvPr>
            <p:cNvSpPr txBox="1"/>
            <p:nvPr/>
          </p:nvSpPr>
          <p:spPr>
            <a:xfrm>
              <a:off x="-958686" y="474608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CYP2C19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A6F59C4C-1224-4F44-B9B7-5B17A10539D4}"/>
                </a:ext>
              </a:extLst>
            </p:cNvPr>
            <p:cNvSpPr/>
            <p:nvPr/>
          </p:nvSpPr>
          <p:spPr>
            <a:xfrm>
              <a:off x="-1057622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F49F5145-EE0C-4978-9AC3-E84157FA0B11}"/>
              </a:ext>
            </a:extLst>
          </p:cNvPr>
          <p:cNvGrpSpPr/>
          <p:nvPr/>
        </p:nvGrpSpPr>
        <p:grpSpPr>
          <a:xfrm>
            <a:off x="2041353" y="6125334"/>
            <a:ext cx="1325220" cy="246221"/>
            <a:chOff x="260648" y="4751872"/>
            <a:chExt cx="1325220" cy="246221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59A7BE42-5BCD-4039-8FC9-8D44FA8A31DC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2AF3A225-9788-49CA-A521-C14E5394FBDF}"/>
                </a:ext>
              </a:extLst>
            </p:cNvPr>
            <p:cNvSpPr txBox="1"/>
            <p:nvPr/>
          </p:nvSpPr>
          <p:spPr>
            <a:xfrm>
              <a:off x="370471" y="4751872"/>
              <a:ext cx="121539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VKORC1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C85B1C5-541C-4006-97C0-16B483F8D2CD}"/>
              </a:ext>
            </a:extLst>
          </p:cNvPr>
          <p:cNvGrpSpPr/>
          <p:nvPr/>
        </p:nvGrpSpPr>
        <p:grpSpPr>
          <a:xfrm>
            <a:off x="2047527" y="5921713"/>
            <a:ext cx="1366898" cy="246221"/>
            <a:chOff x="260648" y="4754328"/>
            <a:chExt cx="1366898" cy="246221"/>
          </a:xfrm>
        </p:grpSpPr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35715391-C90C-4A6D-9819-FED30411D79F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61D5AF67-4B34-4E31-B206-6E7BC1CC57F2}"/>
                </a:ext>
              </a:extLst>
            </p:cNvPr>
            <p:cNvSpPr txBox="1"/>
            <p:nvPr/>
          </p:nvSpPr>
          <p:spPr>
            <a:xfrm>
              <a:off x="370471" y="4754328"/>
              <a:ext cx="125707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SLCO1B1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</p:grpSp>
      <p:sp>
        <p:nvSpPr>
          <p:cNvPr id="278" name="TextBox 277">
            <a:extLst>
              <a:ext uri="{FF2B5EF4-FFF2-40B4-BE49-F238E27FC236}">
                <a16:creationId xmlns:a16="http://schemas.microsoft.com/office/drawing/2014/main" id="{8485D5A5-7674-4D1D-98C0-4B8ADCB79AAC}"/>
              </a:ext>
            </a:extLst>
          </p:cNvPr>
          <p:cNvSpPr txBox="1"/>
          <p:nvPr/>
        </p:nvSpPr>
        <p:spPr>
          <a:xfrm>
            <a:off x="4699285" y="5306739"/>
            <a:ext cx="19328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u="sng" dirty="0" err="1"/>
              <a:t>Alle</a:t>
            </a:r>
            <a:r>
              <a:rPr lang="en-US" sz="1100" u="sng" dirty="0"/>
              <a:t> </a:t>
            </a:r>
            <a:r>
              <a:rPr lang="en-US" sz="1100" u="sng" dirty="0" err="1"/>
              <a:t>bepalingen</a:t>
            </a:r>
            <a:r>
              <a:rPr lang="en-US" sz="1100" u="sng" dirty="0"/>
              <a:t>:</a:t>
            </a:r>
            <a:endParaRPr lang="en-GB" sz="1100" dirty="0"/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CAB3AC44-6318-46D9-968A-8A5B4930AF2B}"/>
              </a:ext>
            </a:extLst>
          </p:cNvPr>
          <p:cNvSpPr txBox="1"/>
          <p:nvPr/>
        </p:nvSpPr>
        <p:spPr>
          <a:xfrm>
            <a:off x="184740" y="5303845"/>
            <a:ext cx="19328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u="sng" dirty="0" err="1"/>
              <a:t>Psychiatrie</a:t>
            </a:r>
            <a:r>
              <a:rPr lang="en-GB" sz="1100" u="sng" dirty="0"/>
              <a:t>: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4CA94AC1-9BB5-428F-ADA5-8ACFC6B11A1B}"/>
              </a:ext>
            </a:extLst>
          </p:cNvPr>
          <p:cNvSpPr txBox="1"/>
          <p:nvPr/>
        </p:nvSpPr>
        <p:spPr>
          <a:xfrm>
            <a:off x="169729" y="6245565"/>
            <a:ext cx="19328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u="sng" dirty="0" err="1"/>
              <a:t>Oncologie</a:t>
            </a:r>
            <a:r>
              <a:rPr lang="en-GB" sz="1100" u="sng" dirty="0"/>
              <a:t>:</a:t>
            </a: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7169CF23-1A17-47C1-8E49-36029CD16495}"/>
              </a:ext>
            </a:extLst>
          </p:cNvPr>
          <p:cNvSpPr/>
          <p:nvPr/>
        </p:nvSpPr>
        <p:spPr>
          <a:xfrm>
            <a:off x="3494886" y="6931359"/>
            <a:ext cx="325737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dirty="0"/>
              <a:t>N.B. Neem </a:t>
            </a:r>
            <a:r>
              <a:rPr lang="en-US" sz="700" dirty="0" err="1"/>
              <a:t>bij</a:t>
            </a:r>
            <a:r>
              <a:rPr lang="en-US" sz="700" dirty="0"/>
              <a:t> </a:t>
            </a:r>
            <a:r>
              <a:rPr lang="en-US" sz="700" dirty="0" err="1"/>
              <a:t>transplantatiepatiënten</a:t>
            </a:r>
            <a:r>
              <a:rPr lang="en-US" sz="700" dirty="0"/>
              <a:t> contact op met </a:t>
            </a:r>
            <a:r>
              <a:rPr lang="en-US" sz="700" dirty="0" err="1"/>
              <a:t>consulent</a:t>
            </a:r>
            <a:r>
              <a:rPr lang="en-US" sz="700" dirty="0"/>
              <a:t> </a:t>
            </a:r>
            <a:r>
              <a:rPr lang="en-US" sz="700" dirty="0" err="1"/>
              <a:t>voor</a:t>
            </a:r>
            <a:r>
              <a:rPr lang="en-US" sz="700" dirty="0"/>
              <a:t> </a:t>
            </a:r>
            <a:r>
              <a:rPr lang="en-US" sz="700" dirty="0" err="1"/>
              <a:t>juiste</a:t>
            </a:r>
            <a:r>
              <a:rPr lang="en-US" sz="700" dirty="0"/>
              <a:t> material</a:t>
            </a:r>
          </a:p>
          <a:p>
            <a:endParaRPr lang="en-US" sz="200" dirty="0"/>
          </a:p>
          <a:p>
            <a:r>
              <a:rPr lang="en-US" sz="700" dirty="0"/>
              <a:t>* </a:t>
            </a:r>
            <a:r>
              <a:rPr lang="en-US" sz="700" dirty="0" err="1"/>
              <a:t>Deze</a:t>
            </a:r>
            <a:r>
              <a:rPr lang="en-US" sz="700" dirty="0"/>
              <a:t> </a:t>
            </a:r>
            <a:r>
              <a:rPr lang="en-US" sz="700" dirty="0" err="1"/>
              <a:t>bepaling</a:t>
            </a:r>
            <a:r>
              <a:rPr lang="en-US" sz="700" dirty="0"/>
              <a:t> </a:t>
            </a:r>
            <a:r>
              <a:rPr lang="en-US" sz="700" dirty="0" err="1"/>
              <a:t>heeft</a:t>
            </a:r>
            <a:r>
              <a:rPr lang="en-US" sz="700" dirty="0"/>
              <a:t> </a:t>
            </a:r>
            <a:r>
              <a:rPr lang="en-US" sz="700" dirty="0" err="1"/>
              <a:t>een</a:t>
            </a:r>
            <a:r>
              <a:rPr lang="en-US" sz="700" dirty="0"/>
              <a:t> </a:t>
            </a:r>
            <a:r>
              <a:rPr lang="en-US" sz="700" dirty="0" err="1"/>
              <a:t>langere</a:t>
            </a:r>
            <a:r>
              <a:rPr lang="en-US" sz="700" dirty="0"/>
              <a:t> </a:t>
            </a:r>
            <a:r>
              <a:rPr lang="en-US" sz="700" dirty="0" err="1"/>
              <a:t>doorlooptijd</a:t>
            </a:r>
            <a:r>
              <a:rPr lang="en-US" sz="700" dirty="0"/>
              <a:t> (2 </a:t>
            </a:r>
            <a:r>
              <a:rPr lang="en-US" sz="700" dirty="0" err="1"/>
              <a:t>weken</a:t>
            </a:r>
            <a:r>
              <a:rPr lang="en-US" sz="700" dirty="0"/>
              <a:t> in </a:t>
            </a:r>
            <a:r>
              <a:rPr lang="en-US" sz="700" dirty="0" err="1"/>
              <a:t>plaats</a:t>
            </a:r>
            <a:r>
              <a:rPr lang="en-US" sz="700" dirty="0"/>
              <a:t> van 1 </a:t>
            </a:r>
            <a:r>
              <a:rPr lang="en-US" sz="700" dirty="0" err="1"/>
              <a:t>werkdag</a:t>
            </a:r>
            <a:r>
              <a:rPr lang="en-US" sz="700" dirty="0"/>
              <a:t>) en test </a:t>
            </a:r>
            <a:r>
              <a:rPr lang="en-US" sz="700" dirty="0" err="1"/>
              <a:t>naast</a:t>
            </a:r>
            <a:r>
              <a:rPr lang="en-US" sz="700" dirty="0"/>
              <a:t> *2, *3 en *17 </a:t>
            </a:r>
            <a:r>
              <a:rPr lang="en-US" sz="700" dirty="0" err="1"/>
              <a:t>ook</a:t>
            </a:r>
            <a:r>
              <a:rPr lang="en-US" sz="700" dirty="0"/>
              <a:t> </a:t>
            </a:r>
            <a:r>
              <a:rPr lang="en-US" sz="700" dirty="0" err="1"/>
              <a:t>zeldzamere</a:t>
            </a:r>
            <a:r>
              <a:rPr lang="en-US" sz="700" dirty="0"/>
              <a:t> </a:t>
            </a:r>
            <a:r>
              <a:rPr lang="en-US" sz="700" dirty="0" err="1"/>
              <a:t>varianten</a:t>
            </a:r>
            <a:r>
              <a:rPr lang="en-US" sz="700" dirty="0"/>
              <a:t>. </a:t>
            </a:r>
            <a:endParaRPr lang="en-GB" sz="700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CD36C8B-969C-4FB0-9CA9-72FFCCD4B7BF}"/>
              </a:ext>
            </a:extLst>
          </p:cNvPr>
          <p:cNvGrpSpPr/>
          <p:nvPr/>
        </p:nvGrpSpPr>
        <p:grpSpPr>
          <a:xfrm>
            <a:off x="217741" y="5990184"/>
            <a:ext cx="1304381" cy="246221"/>
            <a:chOff x="260648" y="4751928"/>
            <a:chExt cx="1304381" cy="246221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44BB904-2357-49C6-B3C3-443D909B4C9D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68AE2320-05EC-4891-A3ED-AA471FE2FC8A}"/>
                </a:ext>
              </a:extLst>
            </p:cNvPr>
            <p:cNvSpPr txBox="1"/>
            <p:nvPr/>
          </p:nvSpPr>
          <p:spPr>
            <a:xfrm>
              <a:off x="370471" y="4751928"/>
              <a:ext cx="11945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CYP2D6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13D9AFB-1229-4D52-928A-DDC7AFAEDD0A}"/>
              </a:ext>
            </a:extLst>
          </p:cNvPr>
          <p:cNvGrpSpPr/>
          <p:nvPr/>
        </p:nvGrpSpPr>
        <p:grpSpPr>
          <a:xfrm>
            <a:off x="221088" y="5570995"/>
            <a:ext cx="1294763" cy="400110"/>
            <a:chOff x="260648" y="4761528"/>
            <a:chExt cx="1294763" cy="400110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C4AD95A6-3057-4552-B37F-1783F996DE68}"/>
                </a:ext>
              </a:extLst>
            </p:cNvPr>
            <p:cNvSpPr/>
            <p:nvPr/>
          </p:nvSpPr>
          <p:spPr>
            <a:xfrm>
              <a:off x="260648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C342C18-1A94-4EB3-A10D-A063A6C6DDC0}"/>
                </a:ext>
              </a:extLst>
            </p:cNvPr>
            <p:cNvSpPr txBox="1"/>
            <p:nvPr/>
          </p:nvSpPr>
          <p:spPr>
            <a:xfrm>
              <a:off x="370471" y="4761528"/>
              <a:ext cx="11849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CYP2C9 </a:t>
              </a:r>
              <a:r>
                <a:rPr lang="en-US" sz="1000" baseline="30000" dirty="0"/>
                <a:t>(EDTA VB/SP) KT</a:t>
              </a:r>
              <a:endParaRPr lang="en-GB" sz="1000" baseline="30000" dirty="0"/>
            </a:p>
            <a:p>
              <a:endParaRPr lang="en-GB" sz="1000" dirty="0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A05805B-3743-40D8-A69D-FF8E1F7C6E1C}"/>
              </a:ext>
            </a:extLst>
          </p:cNvPr>
          <p:cNvGrpSpPr/>
          <p:nvPr/>
        </p:nvGrpSpPr>
        <p:grpSpPr>
          <a:xfrm>
            <a:off x="221088" y="5769506"/>
            <a:ext cx="1349599" cy="246221"/>
            <a:chOff x="-1057622" y="4746085"/>
            <a:chExt cx="1349599" cy="246221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AB6255DA-30C5-4C87-9006-D0D49D698D0D}"/>
                </a:ext>
              </a:extLst>
            </p:cNvPr>
            <p:cNvSpPr txBox="1"/>
            <p:nvPr/>
          </p:nvSpPr>
          <p:spPr>
            <a:xfrm>
              <a:off x="-958686" y="474608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CYP2C19 </a:t>
              </a:r>
              <a:r>
                <a:rPr lang="en-US" sz="1000" baseline="30000" dirty="0"/>
                <a:t>(EDTA VB/SP) KT</a:t>
              </a:r>
              <a:endParaRPr lang="en-GB" sz="1000" dirty="0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FACDE768-789A-40F3-BC99-9201BB4A33CC}"/>
                </a:ext>
              </a:extLst>
            </p:cNvPr>
            <p:cNvSpPr/>
            <p:nvPr/>
          </p:nvSpPr>
          <p:spPr>
            <a:xfrm>
              <a:off x="-1057622" y="4842078"/>
              <a:ext cx="90000" cy="90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2FE450E3-6639-4DE3-B1E3-394756E3EF17}"/>
              </a:ext>
            </a:extLst>
          </p:cNvPr>
          <p:cNvSpPr txBox="1"/>
          <p:nvPr/>
        </p:nvSpPr>
        <p:spPr>
          <a:xfrm>
            <a:off x="1003962" y="-5013"/>
            <a:ext cx="6295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b="0" i="0" dirty="0">
                <a:solidFill>
                  <a:srgbClr val="000000"/>
                </a:solidFill>
                <a:effectLst/>
                <a:latin typeface="+mj-lt"/>
              </a:rPr>
              <a:t>Het laboratorium van de afdeling Klinische Farmacie &amp; Toxicologie </a:t>
            </a:r>
            <a:r>
              <a:rPr lang="nl-NL" sz="900" dirty="0">
                <a:latin typeface="+mj-lt"/>
              </a:rPr>
              <a:t>voldoet aan ISO15189,  RvA-registratienummer: M320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4FA125F-D639-42AF-ABEB-52B7D59FFA0F}"/>
              </a:ext>
            </a:extLst>
          </p:cNvPr>
          <p:cNvSpPr txBox="1"/>
          <p:nvPr/>
        </p:nvSpPr>
        <p:spPr>
          <a:xfrm>
            <a:off x="71648" y="9705528"/>
            <a:ext cx="5869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b="0" i="0" dirty="0">
                <a:solidFill>
                  <a:srgbClr val="000000"/>
                </a:solidFill>
                <a:effectLst/>
                <a:latin typeface="+mj-lt"/>
              </a:rPr>
              <a:t>2022.v4</a:t>
            </a:r>
            <a:endParaRPr lang="nl-NL" sz="900" dirty="0">
              <a:latin typeface="+mj-lt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DF9449D9-1484-41CB-8C3B-418B6492FEEE}"/>
              </a:ext>
            </a:extLst>
          </p:cNvPr>
          <p:cNvSpPr txBox="1"/>
          <p:nvPr/>
        </p:nvSpPr>
        <p:spPr>
          <a:xfrm>
            <a:off x="4207196" y="6649523"/>
            <a:ext cx="24192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CYP2C19 </a:t>
            </a:r>
            <a:r>
              <a:rPr lang="en-US" sz="1000" dirty="0" err="1"/>
              <a:t>uitgebreide</a:t>
            </a:r>
            <a:r>
              <a:rPr lang="en-US" sz="1000" dirty="0"/>
              <a:t> </a:t>
            </a:r>
            <a:r>
              <a:rPr lang="en-US" sz="1000" dirty="0" err="1"/>
              <a:t>bepaling</a:t>
            </a:r>
            <a:r>
              <a:rPr lang="en-US" sz="1000" dirty="0"/>
              <a:t>* </a:t>
            </a:r>
            <a:r>
              <a:rPr lang="en-US" sz="1000" baseline="30000" dirty="0"/>
              <a:t>(EDTA VB/SP) KT</a:t>
            </a:r>
            <a:endParaRPr lang="en-GB" sz="100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2A7DE38-FE06-4859-84D6-EF8DCE1E18ED}"/>
              </a:ext>
            </a:extLst>
          </p:cNvPr>
          <p:cNvSpPr/>
          <p:nvPr/>
        </p:nvSpPr>
        <p:spPr>
          <a:xfrm>
            <a:off x="4115707" y="6727634"/>
            <a:ext cx="90000" cy="9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BEAE14D-07A1-446B-9267-9890BEA6D224}"/>
              </a:ext>
            </a:extLst>
          </p:cNvPr>
          <p:cNvSpPr txBox="1"/>
          <p:nvPr/>
        </p:nvSpPr>
        <p:spPr>
          <a:xfrm>
            <a:off x="4888634" y="7494516"/>
            <a:ext cx="1315978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/>
              <a:t>KT = </a:t>
            </a:r>
            <a:r>
              <a:rPr lang="en-US" sz="700" dirty="0" err="1"/>
              <a:t>Kamertemperatuur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614667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516</Words>
  <Application>Microsoft Office PowerPoint</Application>
  <PresentationFormat>A4 Paper (210x297 mm)</PresentationFormat>
  <Paragraphs>98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LUMC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Moes, D.J.A.R. (KFT)</dc:creator>
  <cp:lastModifiedBy>Hemmen-van Veelen, W. van (KFT)</cp:lastModifiedBy>
  <cp:revision>59</cp:revision>
  <cp:lastPrinted>2021-01-19T13:42:48Z</cp:lastPrinted>
  <dcterms:created xsi:type="dcterms:W3CDTF">2018-11-30T10:37:40Z</dcterms:created>
  <dcterms:modified xsi:type="dcterms:W3CDTF">2023-10-16T06:08:37Z</dcterms:modified>
</cp:coreProperties>
</file>