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sldIdLst>
    <p:sldId id="257" r:id="rId5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5987" autoAdjust="0"/>
  </p:normalViewPr>
  <p:slideViewPr>
    <p:cSldViewPr snapToGrid="0" snapToObjects="1">
      <p:cViewPr varScale="1">
        <p:scale>
          <a:sx n="62" d="100"/>
          <a:sy n="62" d="100"/>
        </p:scale>
        <p:origin x="80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Titelstijl van model bewerken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 om de ondertitelstijl van het model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A8F99-B602-DF4F-8551-4265F310E101}" type="datetimeFigureOut">
              <a:rPr lang="nl-NL" smtClean="0"/>
              <a:t>23-8-2023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287E5-2BD1-3C42-9685-5095D49485BA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494045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Titelstijl van model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A8F99-B602-DF4F-8551-4265F310E101}" type="datetimeFigureOut">
              <a:rPr lang="nl-NL" smtClean="0"/>
              <a:t>23-8-2023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287E5-2BD1-3C42-9685-5095D49485BA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623901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Titelstijl van model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Klik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A8F99-B602-DF4F-8551-4265F310E101}" type="datetimeFigureOut">
              <a:rPr lang="nl-NL" smtClean="0"/>
              <a:t>23-8-2023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287E5-2BD1-3C42-9685-5095D49485BA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73686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Titelstijl van model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A8F99-B602-DF4F-8551-4265F310E101}" type="datetimeFigureOut">
              <a:rPr lang="nl-NL" smtClean="0"/>
              <a:t>23-8-2023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287E5-2BD1-3C42-9685-5095D49485BA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299088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Titelstijl van model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 om de tekststijl van het model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A8F99-B602-DF4F-8551-4265F310E101}" type="datetimeFigureOut">
              <a:rPr lang="nl-NL" smtClean="0"/>
              <a:t>23-8-2023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287E5-2BD1-3C42-9685-5095D49485BA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579606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ee object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Titelstijl van model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A8F99-B602-DF4F-8551-4265F310E101}" type="datetimeFigureOut">
              <a:rPr lang="nl-NL" smtClean="0"/>
              <a:t>23-8-2023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287E5-2BD1-3C42-9685-5095D49485BA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283209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Titelstijl van model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tekststijl van het model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Klik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tekststijl van het model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Klik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A8F99-B602-DF4F-8551-4265F310E101}" type="datetimeFigureOut">
              <a:rPr lang="nl-NL" smtClean="0"/>
              <a:t>23-8-2023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287E5-2BD1-3C42-9685-5095D49485BA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53674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Titelstijl van model bewerken</a:t>
            </a:r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A8F99-B602-DF4F-8551-4265F310E101}" type="datetimeFigureOut">
              <a:rPr lang="nl-NL" smtClean="0"/>
              <a:t>23-8-2023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287E5-2BD1-3C42-9685-5095D49485BA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008676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A8F99-B602-DF4F-8551-4265F310E101}" type="datetimeFigureOut">
              <a:rPr lang="nl-NL" smtClean="0"/>
              <a:t>23-8-2023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287E5-2BD1-3C42-9685-5095D49485BA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344536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Titelstijl van model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 om de tekststijl van het model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A8F99-B602-DF4F-8551-4265F310E101}" type="datetimeFigureOut">
              <a:rPr lang="nl-NL" smtClean="0"/>
              <a:t>23-8-2023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287E5-2BD1-3C42-9685-5095D49485BA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852955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Titelstijl van model bewerken</a:t>
            </a: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 om de tekststijl van het model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A8F99-B602-DF4F-8551-4265F310E101}" type="datetimeFigureOut">
              <a:rPr lang="nl-NL" smtClean="0"/>
              <a:t>23-8-2023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287E5-2BD1-3C42-9685-5095D49485BA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208097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Titelstijl van model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AA8F99-B602-DF4F-8551-4265F310E101}" type="datetimeFigureOut">
              <a:rPr lang="nl-NL" smtClean="0"/>
              <a:t>23-8-2023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6287E5-2BD1-3C42-9685-5095D49485BA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53760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787601" y="1283611"/>
            <a:ext cx="461679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2800" b="1" dirty="0">
                <a:solidFill>
                  <a:srgbClr val="013C7E"/>
                </a:solidFill>
                <a:latin typeface="Calibri" panose="020F0502020204030204" pitchFamily="34" charset="0"/>
              </a:rPr>
              <a:t>Conflict of Interest </a:t>
            </a:r>
            <a:r>
              <a:rPr lang="nl-NL" sz="2800" b="1" dirty="0" err="1">
                <a:solidFill>
                  <a:srgbClr val="013C7E"/>
                </a:solidFill>
                <a:latin typeface="Calibri" panose="020F0502020204030204" pitchFamily="34" charset="0"/>
              </a:rPr>
              <a:t>Disclosure</a:t>
            </a:r>
            <a:endParaRPr lang="en-US" sz="2800" b="1" dirty="0">
              <a:solidFill>
                <a:srgbClr val="013C7E"/>
              </a:solidFill>
              <a:latin typeface="Calibri" panose="020F0502020204030204" pitchFamily="34" charset="0"/>
            </a:endParaRP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C6F16351-647B-573B-DF90-8DBB44CA928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79449655"/>
              </p:ext>
            </p:extLst>
          </p:nvPr>
        </p:nvGraphicFramePr>
        <p:xfrm>
          <a:off x="771369" y="2559636"/>
          <a:ext cx="10649261" cy="3600534"/>
        </p:xfrm>
        <a:graphic>
          <a:graphicData uri="http://schemas.openxmlformats.org/drawingml/2006/table">
            <a:tbl>
              <a:tblPr/>
              <a:tblGrid>
                <a:gridCol w="5354524">
                  <a:extLst>
                    <a:ext uri="{9D8B030D-6E8A-4147-A177-3AD203B41FA5}">
                      <a16:colId xmlns:a16="http://schemas.microsoft.com/office/drawing/2014/main" val="2416224624"/>
                    </a:ext>
                  </a:extLst>
                </a:gridCol>
                <a:gridCol w="5294737">
                  <a:extLst>
                    <a:ext uri="{9D8B030D-6E8A-4147-A177-3AD203B41FA5}">
                      <a16:colId xmlns:a16="http://schemas.microsoft.com/office/drawing/2014/main" val="129173468"/>
                    </a:ext>
                  </a:extLst>
                </a:gridCol>
              </a:tblGrid>
              <a:tr h="539705">
                <a:tc>
                  <a:txBody>
                    <a:bodyPr/>
                    <a:lstStyle/>
                    <a:p>
                      <a:pPr marL="0" algn="l" defTabSz="914400" rtl="0" eaLnBrk="1" fontAlgn="base" latinLnBrk="0" hangingPunct="1"/>
                      <a:r>
                        <a:rPr lang="nl-NL" sz="2000" b="1" i="0" kern="1200" dirty="0">
                          <a:solidFill>
                            <a:srgbClr val="013C7E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Conflict of Interest</a:t>
                      </a:r>
                    </a:p>
                  </a:txBody>
                  <a:tcPr marL="86136" marR="86136" marT="43068" marB="43068">
                    <a:lnL w="154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54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54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54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ase"/>
                      <a:r>
                        <a:rPr lang="en-GB" sz="2000" b="1" i="0" u="none" strike="noStrike" dirty="0">
                          <a:solidFill>
                            <a:srgbClr val="013C7E"/>
                          </a:solidFill>
                          <a:effectLst/>
                          <a:latin typeface="Calibri" panose="020F0502020204030204" pitchFamily="34" charset="0"/>
                        </a:rPr>
                        <a:t>None / See below</a:t>
                      </a:r>
                      <a:endParaRPr lang="en-GB" sz="2000" b="1" i="0" dirty="0">
                        <a:solidFill>
                          <a:srgbClr val="013C7E"/>
                        </a:solidFill>
                        <a:effectLst/>
                      </a:endParaRPr>
                    </a:p>
                  </a:txBody>
                  <a:tcPr marL="86136" marR="86136" marT="43068" marB="43068">
                    <a:lnL w="154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54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54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54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01430877"/>
                  </a:ext>
                </a:extLst>
              </a:tr>
              <a:tr h="931551">
                <a:tc>
                  <a:txBody>
                    <a:bodyPr/>
                    <a:lstStyle/>
                    <a:p>
                      <a:pPr algn="l" rtl="0" fontAlgn="base"/>
                      <a:r>
                        <a:rPr lang="en-US" sz="2000" b="1" i="0" kern="1200" dirty="0">
                          <a:solidFill>
                            <a:srgbClr val="013C7E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Relationships with companies that may be relevant to the meeting</a:t>
                      </a:r>
                      <a:endParaRPr lang="nl-NL" sz="2400" b="1" i="0" dirty="0">
                        <a:solidFill>
                          <a:srgbClr val="013C7E"/>
                        </a:solidFill>
                        <a:effectLst/>
                      </a:endParaRPr>
                    </a:p>
                  </a:txBody>
                  <a:tcPr marL="86136" marR="86136" marT="43068" marB="43068">
                    <a:lnL w="154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54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54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54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ase"/>
                      <a:r>
                        <a:rPr lang="en-US" sz="2000" b="1" i="0" dirty="0">
                          <a:solidFill>
                            <a:srgbClr val="013C7E"/>
                          </a:solidFill>
                          <a:effectLst/>
                          <a:latin typeface="Calibri" panose="020F0502020204030204" pitchFamily="34" charset="0"/>
                        </a:rPr>
                        <a:t>Company names</a:t>
                      </a:r>
                      <a:endParaRPr lang="en-US" sz="2000" b="0" i="0" dirty="0">
                        <a:solidFill>
                          <a:srgbClr val="013C7E"/>
                        </a:solidFill>
                        <a:effectLst/>
                      </a:endParaRPr>
                    </a:p>
                  </a:txBody>
                  <a:tcPr marL="86136" marR="86136" marT="43068" marB="43068">
                    <a:lnL w="154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54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54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54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11585034"/>
                  </a:ext>
                </a:extLst>
              </a:tr>
              <a:tr h="2129278">
                <a:tc>
                  <a:txBody>
                    <a:bodyPr/>
                    <a:lstStyle/>
                    <a:p>
                      <a:pPr marL="342900" indent="-342900" algn="l" rtl="0" fontAlgn="base">
                        <a:buFont typeface="Arial" panose="020B0604020202020204" pitchFamily="34" charset="0"/>
                        <a:buChar char="•"/>
                      </a:pPr>
                      <a:r>
                        <a:rPr lang="en-US" sz="2000" b="1" i="0" dirty="0">
                          <a:solidFill>
                            <a:srgbClr val="013C7E"/>
                          </a:solidFill>
                          <a:effectLst/>
                          <a:latin typeface="Calibri" panose="020F0502020204030204" pitchFamily="34" charset="0"/>
                        </a:rPr>
                        <a:t>Sponsorship of financial support for research</a:t>
                      </a:r>
                    </a:p>
                    <a:p>
                      <a:pPr marL="342900" indent="-342900" algn="l" rtl="0" fontAlgn="base">
                        <a:buFont typeface="Arial" panose="020B0604020202020204" pitchFamily="34" charset="0"/>
                        <a:buChar char="•"/>
                      </a:pPr>
                      <a:r>
                        <a:rPr lang="en-US" sz="2000" b="1" i="0" dirty="0">
                          <a:solidFill>
                            <a:srgbClr val="013C7E"/>
                          </a:solidFill>
                          <a:effectLst/>
                          <a:latin typeface="Calibri" panose="020F0502020204030204" pitchFamily="34" charset="0"/>
                        </a:rPr>
                        <a:t>Fees or other (financial) compensation</a:t>
                      </a:r>
                    </a:p>
                    <a:p>
                      <a:pPr marL="342900" indent="-342900" algn="l" rtl="0" fontAlgn="base">
                        <a:buFont typeface="Arial" panose="020B0604020202020204" pitchFamily="34" charset="0"/>
                        <a:buChar char="•"/>
                      </a:pPr>
                      <a:r>
                        <a:rPr lang="en-US" sz="2000" b="1" i="0" dirty="0">
                          <a:solidFill>
                            <a:srgbClr val="013C7E"/>
                          </a:solidFill>
                          <a:effectLst/>
                          <a:latin typeface="Calibri" panose="020F0502020204030204" pitchFamily="34" charset="0"/>
                        </a:rPr>
                        <a:t>Shareholder</a:t>
                      </a:r>
                    </a:p>
                    <a:p>
                      <a:pPr marL="342900" indent="-342900" algn="l" rtl="0" fontAlgn="base">
                        <a:buFont typeface="Arial" panose="020B0604020202020204" pitchFamily="34" charset="0"/>
                        <a:buChar char="•"/>
                      </a:pPr>
                      <a:r>
                        <a:rPr lang="en-US" sz="2000" b="1" i="0" dirty="0">
                          <a:solidFill>
                            <a:srgbClr val="013C7E"/>
                          </a:solidFill>
                          <a:effectLst/>
                          <a:latin typeface="Calibri" panose="020F0502020204030204" pitchFamily="34" charset="0"/>
                        </a:rPr>
                        <a:t>Other relation, namely ...</a:t>
                      </a:r>
                      <a:endParaRPr lang="nl-NL" sz="2000" b="0" i="0" dirty="0">
                        <a:solidFill>
                          <a:srgbClr val="013C7E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6136" marR="86136" marT="43068" marB="43068">
                    <a:lnL w="154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54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54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54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42900" indent="-342900" algn="l" defTabSz="914400" rtl="0" eaLnBrk="1" fontAlgn="base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en-US" sz="2000" b="1" i="0" dirty="0">
                          <a:solidFill>
                            <a:srgbClr val="013C7E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r>
                        <a:rPr lang="en-US" sz="2000" b="0" i="0" dirty="0">
                          <a:solidFill>
                            <a:srgbClr val="013C7E"/>
                          </a:solidFill>
                          <a:effectLst/>
                          <a:latin typeface="Calibri" panose="020F0502020204030204" pitchFamily="34" charset="0"/>
                        </a:rPr>
                        <a:t>​</a:t>
                      </a:r>
                      <a:endParaRPr lang="en-US" sz="2000" b="1" i="0" kern="1200" dirty="0">
                        <a:solidFill>
                          <a:srgbClr val="013C7E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  <a:p>
                      <a:pPr marL="342900" indent="-342900" algn="l" defTabSz="914400" rtl="0" eaLnBrk="1" fontAlgn="base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en-US" sz="2000" b="1" i="0" kern="1200" dirty="0">
                          <a:solidFill>
                            <a:srgbClr val="013C7E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 ​</a:t>
                      </a:r>
                    </a:p>
                    <a:p>
                      <a:pPr marL="342900" indent="-342900" algn="l" defTabSz="914400" rtl="0" eaLnBrk="1" fontAlgn="base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en-US" sz="2000" b="1" i="0" kern="1200" dirty="0">
                          <a:solidFill>
                            <a:srgbClr val="013C7E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 ​</a:t>
                      </a:r>
                    </a:p>
                    <a:p>
                      <a:pPr marL="342900" indent="-342900" algn="l" defTabSz="914400" rtl="0" eaLnBrk="1" fontAlgn="base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en-US" sz="2000" b="1" i="0" kern="1200" dirty="0">
                          <a:solidFill>
                            <a:srgbClr val="013C7E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 ​</a:t>
                      </a:r>
                    </a:p>
                  </a:txBody>
                  <a:tcPr marL="86136" marR="86136" marT="43068" marB="43068">
                    <a:lnL w="154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54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54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54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59330843"/>
                  </a:ext>
                </a:extLst>
              </a:tr>
            </a:tbl>
          </a:graphicData>
        </a:graphic>
      </p:graphicFrame>
      <p:pic>
        <p:nvPicPr>
          <p:cNvPr id="5" name="Picture 4" descr="A blue and white graphic with a statue and buildings&#10;&#10;Description automatically generated">
            <a:extLst>
              <a:ext uri="{FF2B5EF4-FFF2-40B4-BE49-F238E27FC236}">
                <a16:creationId xmlns:a16="http://schemas.microsoft.com/office/drawing/2014/main" id="{67FC0666-45FB-3113-FA76-92F9DC4138A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30750" y="238671"/>
            <a:ext cx="2089880" cy="20898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72336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f2c706e9-8452-432b-a542-97effba584b0">
      <Terms xmlns="http://schemas.microsoft.com/office/infopath/2007/PartnerControls"/>
    </lcf76f155ced4ddcb4097134ff3c332f>
    <TaxCatchAll xmlns="875fb22a-4278-4970-9bc8-76bb65d04b76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30B69F44B17A84DBFAC16D992A66700" ma:contentTypeVersion="12" ma:contentTypeDescription="Create a new document." ma:contentTypeScope="" ma:versionID="df3178e5ad2129256c3b65f6cd9dd322">
  <xsd:schema xmlns:xsd="http://www.w3.org/2001/XMLSchema" xmlns:xs="http://www.w3.org/2001/XMLSchema" xmlns:p="http://schemas.microsoft.com/office/2006/metadata/properties" xmlns:ns2="f2c706e9-8452-432b-a542-97effba584b0" xmlns:ns3="875fb22a-4278-4970-9bc8-76bb65d04b76" targetNamespace="http://schemas.microsoft.com/office/2006/metadata/properties" ma:root="true" ma:fieldsID="c9fae6bc966484219045c62aa8ca7366" ns2:_="" ns3:_="">
    <xsd:import namespace="f2c706e9-8452-432b-a542-97effba584b0"/>
    <xsd:import namespace="875fb22a-4278-4970-9bc8-76bb65d04b7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LengthInSecond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2c706e9-8452-432b-a542-97effba584b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6" nillable="true" ma:displayName="Location" ma:internalName="MediaServiceLocation" ma:readOnly="true">
      <xsd:simpleType>
        <xsd:restriction base="dms:Text"/>
      </xsd:simpleType>
    </xsd:element>
    <xsd:element name="lcf76f155ced4ddcb4097134ff3c332f" ma:index="18" nillable="true" ma:taxonomy="true" ma:internalName="lcf76f155ced4ddcb4097134ff3c332f" ma:taxonomyFieldName="MediaServiceImageTags" ma:displayName="Image Tags" ma:readOnly="false" ma:fieldId="{5cf76f15-5ced-4ddc-b409-7134ff3c332f}" ma:taxonomyMulti="true" ma:sspId="806aaa40-c663-4506-a8f2-94edda6b6de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75fb22a-4278-4970-9bc8-76bb65d04b76" elementFormDefault="qualified">
    <xsd:import namespace="http://schemas.microsoft.com/office/2006/documentManagement/types"/>
    <xsd:import namespace="http://schemas.microsoft.com/office/infopath/2007/PartnerControls"/>
    <xsd:element name="TaxCatchAll" ma:index="19" nillable="true" ma:displayName="Taxonomy Catch All Column" ma:hidden="true" ma:list="{236697f0-6b81-4f92-b599-412c134a10dc}" ma:internalName="TaxCatchAll" ma:showField="CatchAllData" ma:web="875fb22a-4278-4970-9bc8-76bb65d04b7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020AC273-D3DA-450A-B079-0DDD70182DEB}">
  <ds:schemaRefs>
    <ds:schemaRef ds:uri="http://schemas.openxmlformats.org/package/2006/metadata/core-properties"/>
    <ds:schemaRef ds:uri="http://schemas.microsoft.com/office/2006/documentManagement/types"/>
    <ds:schemaRef ds:uri="http://purl.org/dc/elements/1.1/"/>
    <ds:schemaRef ds:uri="http://schemas.microsoft.com/office/infopath/2007/PartnerControls"/>
    <ds:schemaRef ds:uri="d675af1f-9c79-4a3d-9a2d-83d2128a86a8"/>
    <ds:schemaRef ds:uri="http://purl.org/dc/dcmitype/"/>
    <ds:schemaRef ds:uri="http://schemas.microsoft.com/office/2006/metadata/properties"/>
    <ds:schemaRef ds:uri="http://purl.org/dc/terms/"/>
    <ds:schemaRef ds:uri="http://www.w3.org/XML/1998/namespace"/>
    <ds:schemaRef ds:uri="f2c706e9-8452-432b-a542-97effba584b0"/>
    <ds:schemaRef ds:uri="875fb22a-4278-4970-9bc8-76bb65d04b76"/>
  </ds:schemaRefs>
</ds:datastoreItem>
</file>

<file path=customXml/itemProps2.xml><?xml version="1.0" encoding="utf-8"?>
<ds:datastoreItem xmlns:ds="http://schemas.openxmlformats.org/officeDocument/2006/customXml" ds:itemID="{E30020E7-86D5-41BE-A74F-5C9A1E49E8C5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3A139A7D-00A9-4E89-95B5-B5EFB074753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2c706e9-8452-432b-a542-97effba584b0"/>
    <ds:schemaRef ds:uri="875fb22a-4278-4970-9bc8-76bb65d04b7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264</TotalTime>
  <Words>50</Words>
  <Application>Microsoft Office PowerPoint</Application>
  <PresentationFormat>Widescreen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Office-thema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ward wardtaal</dc:creator>
  <cp:lastModifiedBy>Eijsackers, A. (COMM)</cp:lastModifiedBy>
  <cp:revision>42</cp:revision>
  <dcterms:created xsi:type="dcterms:W3CDTF">2016-02-11T15:34:14Z</dcterms:created>
  <dcterms:modified xsi:type="dcterms:W3CDTF">2023-08-23T11:23:03Z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0x01010068FD1E2767EA584C92DC684F9473684C</vt:lpwstr>
  </property>
  <property fmtid="{D5CDD505-2E9C-101B-9397-08002B2CF9AE}" pid="3" name="ClassificationContentMarkingHeaderLocations">
    <vt:lpwstr>Office-thema:8</vt:lpwstr>
  </property>
  <property fmtid="{D5CDD505-2E9C-101B-9397-08002B2CF9AE}" pid="4" name="ClassificationContentMarkingHeaderText">
    <vt:lpwstr>Confidential</vt:lpwstr>
  </property>
  <property fmtid="{D5CDD505-2E9C-101B-9397-08002B2CF9AE}" pid="5" name="MSIP_Label_1a30e22b-505e-4b28-a542-128b446c574f_Enabled">
    <vt:lpwstr>true</vt:lpwstr>
  </property>
  <property fmtid="{D5CDD505-2E9C-101B-9397-08002B2CF9AE}" pid="6" name="MSIP_Label_1a30e22b-505e-4b28-a542-128b446c574f_SetDate">
    <vt:lpwstr>2023-06-02T07:14:52Z</vt:lpwstr>
  </property>
  <property fmtid="{D5CDD505-2E9C-101B-9397-08002B2CF9AE}" pid="7" name="MSIP_Label_1a30e22b-505e-4b28-a542-128b446c574f_Method">
    <vt:lpwstr>Privileged</vt:lpwstr>
  </property>
  <property fmtid="{D5CDD505-2E9C-101B-9397-08002B2CF9AE}" pid="8" name="MSIP_Label_1a30e22b-505e-4b28-a542-128b446c574f_Name">
    <vt:lpwstr>Personal</vt:lpwstr>
  </property>
  <property fmtid="{D5CDD505-2E9C-101B-9397-08002B2CF9AE}" pid="9" name="MSIP_Label_1a30e22b-505e-4b28-a542-128b446c574f_SiteId">
    <vt:lpwstr>ac144e41-8001-48f0-9e1c-170716ed06b6</vt:lpwstr>
  </property>
  <property fmtid="{D5CDD505-2E9C-101B-9397-08002B2CF9AE}" pid="10" name="MSIP_Label_1a30e22b-505e-4b28-a542-128b446c574f_ActionId">
    <vt:lpwstr>410c8df7-2ed2-4935-bd19-2c9efdf90c72</vt:lpwstr>
  </property>
  <property fmtid="{D5CDD505-2E9C-101B-9397-08002B2CF9AE}" pid="11" name="MSIP_Label_1a30e22b-505e-4b28-a542-128b446c574f_ContentBits">
    <vt:lpwstr>0</vt:lpwstr>
  </property>
</Properties>
</file>